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2" r:id="rId1"/>
  </p:sldMasterIdLst>
  <p:notesMasterIdLst>
    <p:notesMasterId r:id="rId24"/>
  </p:notesMasterIdLst>
  <p:sldIdLst>
    <p:sldId id="256" r:id="rId2"/>
    <p:sldId id="257" r:id="rId3"/>
    <p:sldId id="259" r:id="rId4"/>
    <p:sldId id="280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9" r:id="rId22"/>
    <p:sldId id="278" r:id="rId23"/>
  </p:sldIdLst>
  <p:sldSz cx="12192000" cy="6858000"/>
  <p:notesSz cx="9872663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rgbClr val="00000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458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1938" y="0"/>
            <a:ext cx="4278154" cy="341458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0948B0BD-DFAF-4395-B388-5F5D84B89475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278154" cy="341457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1938" y="6456219"/>
            <a:ext cx="4278154" cy="341457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FD01DDC4-887D-4AB1-A6E1-AB36C74105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1DDC4-887D-4AB1-A6E1-AB36C741059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784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12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26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4706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41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61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25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64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27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08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80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697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710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34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internet.garant.ru/document/redirect/4100000/344" TargetMode="External"/><Relationship Id="rId3" Type="http://schemas.openxmlformats.org/officeDocument/2006/relationships/hyperlink" Target="https://internet.garant.ru/document/redirect/4100000/142" TargetMode="External"/><Relationship Id="rId7" Type="http://schemas.openxmlformats.org/officeDocument/2006/relationships/hyperlink" Target="https://internet.garant.ru/document/redirect/4100000/343" TargetMode="External"/><Relationship Id="rId2" Type="http://schemas.openxmlformats.org/officeDocument/2006/relationships/hyperlink" Target="https://internet.garant.ru/document/redirect/4100000/14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ternet.garant.ru/document/redirect/4100000/1043" TargetMode="External"/><Relationship Id="rId11" Type="http://schemas.openxmlformats.org/officeDocument/2006/relationships/hyperlink" Target="https://internet.garant.ru/document/redirect/4100000/167" TargetMode="External"/><Relationship Id="rId5" Type="http://schemas.openxmlformats.org/officeDocument/2006/relationships/hyperlink" Target="https://internet.garant.ru/document/redirect/4100000/134" TargetMode="External"/><Relationship Id="rId10" Type="http://schemas.openxmlformats.org/officeDocument/2006/relationships/hyperlink" Target="https://internet.garant.ru/document/redirect/4100000/139" TargetMode="External"/><Relationship Id="rId4" Type="http://schemas.openxmlformats.org/officeDocument/2006/relationships/hyperlink" Target="https://internet.garant.ru/document/redirect/4100000/10050" TargetMode="External"/><Relationship Id="rId9" Type="http://schemas.openxmlformats.org/officeDocument/2006/relationships/hyperlink" Target="https://internet.garant.ru/document/redirect/4100000/775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914400"/>
            <a:ext cx="10725785" cy="42779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2540" algn="ctr">
              <a:spcBef>
                <a:spcPts val="100"/>
              </a:spcBef>
            </a:pPr>
            <a:r>
              <a:rPr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ПРОЕКТ </a:t>
            </a:r>
            <a:br>
              <a:rPr lang="ru-RU"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ПРОГРАММЫ </a:t>
            </a:r>
            <a:br>
              <a:rPr lang="ru-RU"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ГОСУДАРСТВЕННЫХ ГАРАНТИЙ БЕСПЛАТНОГО ОКАЗАНИЯ ГРАЖДАНАМ </a:t>
            </a:r>
            <a:br>
              <a:rPr lang="ru-RU"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МЕДИЦИНСКОЙ ПОМОЩИ </a:t>
            </a:r>
            <a:br>
              <a:rPr lang="ru-RU"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sz="4400" spc="409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 2026 ГОД</a:t>
            </a:r>
          </a:p>
        </p:txBody>
      </p:sp>
      <p:sp>
        <p:nvSpPr>
          <p:cNvPr id="5" name="Подзаголовок 2"/>
          <p:cNvSpPr txBox="1"/>
          <p:nvPr/>
        </p:nvSpPr>
        <p:spPr>
          <a:xfrm>
            <a:off x="381000" y="6477000"/>
            <a:ext cx="11353800" cy="381000"/>
          </a:xfrm>
          <a:prstGeom prst="rect">
            <a:avLst/>
          </a:prstGeom>
        </p:spPr>
        <p:txBody>
          <a:bodyPr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Боброва Е.А. – первый заместитель директора ТФОМС Московской области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456213" y="989965"/>
            <a:ext cx="6895465" cy="2245360"/>
            <a:chOff x="545033" y="1166622"/>
            <a:chExt cx="6895465" cy="2245360"/>
          </a:xfrm>
        </p:grpSpPr>
        <p:sp>
          <p:nvSpPr>
            <p:cNvPr id="4" name="object 4"/>
            <p:cNvSpPr/>
            <p:nvPr/>
          </p:nvSpPr>
          <p:spPr>
            <a:xfrm>
              <a:off x="551383" y="1172972"/>
              <a:ext cx="6882765" cy="2232660"/>
            </a:xfrm>
            <a:custGeom>
              <a:avLst/>
              <a:gdLst/>
              <a:ahLst/>
              <a:cxnLst/>
              <a:rect l="l" t="t" r="r" b="b"/>
              <a:pathLst>
                <a:path w="6882765" h="2232660">
                  <a:moveTo>
                    <a:pt x="6659549" y="0"/>
                  </a:moveTo>
                  <a:lnTo>
                    <a:pt x="223227" y="0"/>
                  </a:lnTo>
                  <a:lnTo>
                    <a:pt x="178237" y="4535"/>
                  </a:lnTo>
                  <a:lnTo>
                    <a:pt x="136334" y="17543"/>
                  </a:lnTo>
                  <a:lnTo>
                    <a:pt x="98416" y="38127"/>
                  </a:lnTo>
                  <a:lnTo>
                    <a:pt x="65379" y="65389"/>
                  </a:lnTo>
                  <a:lnTo>
                    <a:pt x="38122" y="98431"/>
                  </a:lnTo>
                  <a:lnTo>
                    <a:pt x="17541" y="136356"/>
                  </a:lnTo>
                  <a:lnTo>
                    <a:pt x="4534" y="178267"/>
                  </a:lnTo>
                  <a:lnTo>
                    <a:pt x="0" y="223265"/>
                  </a:lnTo>
                  <a:lnTo>
                    <a:pt x="0" y="2009013"/>
                  </a:lnTo>
                  <a:lnTo>
                    <a:pt x="4534" y="2054011"/>
                  </a:lnTo>
                  <a:lnTo>
                    <a:pt x="17541" y="2095922"/>
                  </a:lnTo>
                  <a:lnTo>
                    <a:pt x="38122" y="2133847"/>
                  </a:lnTo>
                  <a:lnTo>
                    <a:pt x="65379" y="2166889"/>
                  </a:lnTo>
                  <a:lnTo>
                    <a:pt x="98416" y="2194151"/>
                  </a:lnTo>
                  <a:lnTo>
                    <a:pt x="136334" y="2214735"/>
                  </a:lnTo>
                  <a:lnTo>
                    <a:pt x="178237" y="2227743"/>
                  </a:lnTo>
                  <a:lnTo>
                    <a:pt x="223227" y="2232279"/>
                  </a:lnTo>
                  <a:lnTo>
                    <a:pt x="6659549" y="2232279"/>
                  </a:lnTo>
                  <a:lnTo>
                    <a:pt x="6704506" y="2227743"/>
                  </a:lnTo>
                  <a:lnTo>
                    <a:pt x="6746386" y="2214735"/>
                  </a:lnTo>
                  <a:lnTo>
                    <a:pt x="6784288" y="2194151"/>
                  </a:lnTo>
                  <a:lnTo>
                    <a:pt x="6817315" y="2166889"/>
                  </a:lnTo>
                  <a:lnTo>
                    <a:pt x="6844567" y="2133847"/>
                  </a:lnTo>
                  <a:lnTo>
                    <a:pt x="6865146" y="2095922"/>
                  </a:lnTo>
                  <a:lnTo>
                    <a:pt x="6878153" y="2054011"/>
                  </a:lnTo>
                  <a:lnTo>
                    <a:pt x="6882688" y="2009013"/>
                  </a:lnTo>
                  <a:lnTo>
                    <a:pt x="6882688" y="223265"/>
                  </a:lnTo>
                  <a:lnTo>
                    <a:pt x="6878153" y="178267"/>
                  </a:lnTo>
                  <a:lnTo>
                    <a:pt x="6865146" y="136356"/>
                  </a:lnTo>
                  <a:lnTo>
                    <a:pt x="6844567" y="98431"/>
                  </a:lnTo>
                  <a:lnTo>
                    <a:pt x="6817315" y="65389"/>
                  </a:lnTo>
                  <a:lnTo>
                    <a:pt x="6784288" y="38127"/>
                  </a:lnTo>
                  <a:lnTo>
                    <a:pt x="6746386" y="17543"/>
                  </a:lnTo>
                  <a:lnTo>
                    <a:pt x="6704506" y="4535"/>
                  </a:lnTo>
                  <a:lnTo>
                    <a:pt x="6659549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51383" y="1172972"/>
              <a:ext cx="6882765" cy="2232660"/>
            </a:xfrm>
            <a:custGeom>
              <a:avLst/>
              <a:gdLst/>
              <a:ahLst/>
              <a:cxnLst/>
              <a:rect l="l" t="t" r="r" b="b"/>
              <a:pathLst>
                <a:path w="6882765" h="2232660">
                  <a:moveTo>
                    <a:pt x="0" y="223265"/>
                  </a:moveTo>
                  <a:lnTo>
                    <a:pt x="4534" y="178267"/>
                  </a:lnTo>
                  <a:lnTo>
                    <a:pt x="17541" y="136356"/>
                  </a:lnTo>
                  <a:lnTo>
                    <a:pt x="38122" y="98431"/>
                  </a:lnTo>
                  <a:lnTo>
                    <a:pt x="65379" y="65389"/>
                  </a:lnTo>
                  <a:lnTo>
                    <a:pt x="98416" y="38127"/>
                  </a:lnTo>
                  <a:lnTo>
                    <a:pt x="136334" y="17543"/>
                  </a:lnTo>
                  <a:lnTo>
                    <a:pt x="178237" y="4535"/>
                  </a:lnTo>
                  <a:lnTo>
                    <a:pt x="223227" y="0"/>
                  </a:lnTo>
                  <a:lnTo>
                    <a:pt x="6659549" y="0"/>
                  </a:lnTo>
                  <a:lnTo>
                    <a:pt x="6704506" y="4535"/>
                  </a:lnTo>
                  <a:lnTo>
                    <a:pt x="6746386" y="17543"/>
                  </a:lnTo>
                  <a:lnTo>
                    <a:pt x="6784288" y="38127"/>
                  </a:lnTo>
                  <a:lnTo>
                    <a:pt x="6817315" y="65389"/>
                  </a:lnTo>
                  <a:lnTo>
                    <a:pt x="6844567" y="98431"/>
                  </a:lnTo>
                  <a:lnTo>
                    <a:pt x="6865146" y="136356"/>
                  </a:lnTo>
                  <a:lnTo>
                    <a:pt x="6878153" y="178267"/>
                  </a:lnTo>
                  <a:lnTo>
                    <a:pt x="6882688" y="223265"/>
                  </a:lnTo>
                  <a:lnTo>
                    <a:pt x="6882688" y="2009013"/>
                  </a:lnTo>
                  <a:lnTo>
                    <a:pt x="6878153" y="2054011"/>
                  </a:lnTo>
                  <a:lnTo>
                    <a:pt x="6865146" y="2095922"/>
                  </a:lnTo>
                  <a:lnTo>
                    <a:pt x="6844567" y="2133847"/>
                  </a:lnTo>
                  <a:lnTo>
                    <a:pt x="6817315" y="2166889"/>
                  </a:lnTo>
                  <a:lnTo>
                    <a:pt x="6784288" y="2194151"/>
                  </a:lnTo>
                  <a:lnTo>
                    <a:pt x="6746386" y="2214735"/>
                  </a:lnTo>
                  <a:lnTo>
                    <a:pt x="6704506" y="2227743"/>
                  </a:lnTo>
                  <a:lnTo>
                    <a:pt x="6659549" y="2232279"/>
                  </a:lnTo>
                  <a:lnTo>
                    <a:pt x="223227" y="2232279"/>
                  </a:lnTo>
                  <a:lnTo>
                    <a:pt x="178237" y="2227743"/>
                  </a:lnTo>
                  <a:lnTo>
                    <a:pt x="136334" y="2214735"/>
                  </a:lnTo>
                  <a:lnTo>
                    <a:pt x="98416" y="2194151"/>
                  </a:lnTo>
                  <a:lnTo>
                    <a:pt x="65379" y="2166889"/>
                  </a:lnTo>
                  <a:lnTo>
                    <a:pt x="38122" y="2133847"/>
                  </a:lnTo>
                  <a:lnTo>
                    <a:pt x="17541" y="2095922"/>
                  </a:lnTo>
                  <a:lnTo>
                    <a:pt x="4534" y="2054011"/>
                  </a:lnTo>
                  <a:lnTo>
                    <a:pt x="0" y="2009013"/>
                  </a:lnTo>
                  <a:lnTo>
                    <a:pt x="0" y="223265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02334" y="1135532"/>
            <a:ext cx="5522266" cy="6382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6899"/>
              </a:lnSpc>
              <a:spcBef>
                <a:spcPts val="100"/>
              </a:spcBef>
            </a:pP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ишемической</a:t>
            </a:r>
            <a:r>
              <a:rPr sz="16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болезнью</a:t>
            </a:r>
            <a:r>
              <a:rPr sz="16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фибрилляцией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предсердий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922" y="1704743"/>
            <a:ext cx="6642087" cy="1581843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хронической</a:t>
            </a:r>
            <a:r>
              <a:rPr sz="16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болезнью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почек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ts val="2440"/>
              </a:lnSpc>
              <a:spcBef>
                <a:spcPts val="165"/>
              </a:spcBef>
            </a:pP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хроническим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гастритом</a:t>
            </a:r>
            <a:r>
              <a:rPr sz="1600" b="1" spc="-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язвенной</a:t>
            </a:r>
            <a:r>
              <a:rPr sz="1600" b="1" spc="-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болезнью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избыточной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массой</a:t>
            </a:r>
            <a:r>
              <a:rPr sz="16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  <a:r>
              <a:rPr sz="16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6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ожирением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694180">
              <a:lnSpc>
                <a:spcPts val="2440"/>
              </a:lnSpc>
            </a:pP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здоровому</a:t>
            </a:r>
            <a:r>
              <a:rPr sz="16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6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активному</a:t>
            </a:r>
            <a:r>
              <a:rPr sz="1600" b="1" spc="-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долголетию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573032" y="1435702"/>
            <a:ext cx="618490" cy="323215"/>
          </a:xfrm>
          <a:custGeom>
            <a:avLst/>
            <a:gdLst/>
            <a:ahLst/>
            <a:cxnLst/>
            <a:rect l="l" t="t" r="r" b="b"/>
            <a:pathLst>
              <a:path w="618490" h="323214">
                <a:moveTo>
                  <a:pt x="456691" y="0"/>
                </a:moveTo>
                <a:lnTo>
                  <a:pt x="456691" y="64516"/>
                </a:lnTo>
                <a:lnTo>
                  <a:pt x="0" y="64516"/>
                </a:lnTo>
                <a:lnTo>
                  <a:pt x="0" y="258445"/>
                </a:lnTo>
                <a:lnTo>
                  <a:pt x="456691" y="258445"/>
                </a:lnTo>
                <a:lnTo>
                  <a:pt x="456691" y="322961"/>
                </a:lnTo>
                <a:lnTo>
                  <a:pt x="618108" y="161544"/>
                </a:lnTo>
                <a:lnTo>
                  <a:pt x="456691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404805" y="971241"/>
            <a:ext cx="3178175" cy="1370203"/>
          </a:xfrm>
          <a:custGeom>
            <a:avLst/>
            <a:gdLst/>
            <a:ahLst/>
            <a:cxnLst/>
            <a:rect l="l" t="t" r="r" b="b"/>
            <a:pathLst>
              <a:path w="2883534" h="2232660">
                <a:moveTo>
                  <a:pt x="0" y="223265"/>
                </a:moveTo>
                <a:lnTo>
                  <a:pt x="4535" y="178267"/>
                </a:lnTo>
                <a:lnTo>
                  <a:pt x="17541" y="136356"/>
                </a:lnTo>
                <a:lnTo>
                  <a:pt x="38120" y="98431"/>
                </a:lnTo>
                <a:lnTo>
                  <a:pt x="65373" y="65389"/>
                </a:lnTo>
                <a:lnTo>
                  <a:pt x="98400" y="38127"/>
                </a:lnTo>
                <a:lnTo>
                  <a:pt x="136302" y="17543"/>
                </a:lnTo>
                <a:lnTo>
                  <a:pt x="178181" y="4535"/>
                </a:lnTo>
                <a:lnTo>
                  <a:pt x="223138" y="0"/>
                </a:lnTo>
                <a:lnTo>
                  <a:pt x="2659887" y="0"/>
                </a:lnTo>
                <a:lnTo>
                  <a:pt x="2704886" y="4535"/>
                </a:lnTo>
                <a:lnTo>
                  <a:pt x="2746797" y="17543"/>
                </a:lnTo>
                <a:lnTo>
                  <a:pt x="2784722" y="38127"/>
                </a:lnTo>
                <a:lnTo>
                  <a:pt x="2817764" y="65389"/>
                </a:lnTo>
                <a:lnTo>
                  <a:pt x="2845026" y="98431"/>
                </a:lnTo>
                <a:lnTo>
                  <a:pt x="2865610" y="136356"/>
                </a:lnTo>
                <a:lnTo>
                  <a:pt x="2878618" y="178267"/>
                </a:lnTo>
                <a:lnTo>
                  <a:pt x="2883154" y="223265"/>
                </a:lnTo>
                <a:lnTo>
                  <a:pt x="2883154" y="2009013"/>
                </a:lnTo>
                <a:lnTo>
                  <a:pt x="2878618" y="2054011"/>
                </a:lnTo>
                <a:lnTo>
                  <a:pt x="2865610" y="2095922"/>
                </a:lnTo>
                <a:lnTo>
                  <a:pt x="2845026" y="2133847"/>
                </a:lnTo>
                <a:lnTo>
                  <a:pt x="2817764" y="2166889"/>
                </a:lnTo>
                <a:lnTo>
                  <a:pt x="2784722" y="2194151"/>
                </a:lnTo>
                <a:lnTo>
                  <a:pt x="2746797" y="2214735"/>
                </a:lnTo>
                <a:lnTo>
                  <a:pt x="2704886" y="2227743"/>
                </a:lnTo>
                <a:lnTo>
                  <a:pt x="2659887" y="2232279"/>
                </a:lnTo>
                <a:lnTo>
                  <a:pt x="223138" y="2232279"/>
                </a:lnTo>
                <a:lnTo>
                  <a:pt x="178181" y="2227743"/>
                </a:lnTo>
                <a:lnTo>
                  <a:pt x="136302" y="2214735"/>
                </a:lnTo>
                <a:lnTo>
                  <a:pt x="98400" y="2194151"/>
                </a:lnTo>
                <a:lnTo>
                  <a:pt x="65373" y="2166889"/>
                </a:lnTo>
                <a:lnTo>
                  <a:pt x="38120" y="2133847"/>
                </a:lnTo>
                <a:lnTo>
                  <a:pt x="17541" y="2095922"/>
                </a:lnTo>
                <a:lnTo>
                  <a:pt x="4535" y="2054011"/>
                </a:lnTo>
                <a:lnTo>
                  <a:pt x="0" y="2009013"/>
                </a:lnTo>
                <a:lnTo>
                  <a:pt x="0" y="223265"/>
                </a:lnTo>
                <a:close/>
              </a:path>
            </a:pathLst>
          </a:custGeom>
          <a:ln w="12700">
            <a:solidFill>
              <a:srgbClr val="2C4292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518620" y="1048187"/>
            <a:ext cx="2752534" cy="8248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610"/>
              </a:lnSpc>
              <a:spcBef>
                <a:spcPts val="105"/>
              </a:spcBef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sz="14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4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sz="14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ts val="1540"/>
              </a:lnSpc>
              <a:spcBef>
                <a:spcPts val="95"/>
              </a:spcBef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продолжительностью</a:t>
            </a:r>
            <a:r>
              <a:rPr sz="1400" b="1" spc="18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sz="1400" b="1" spc="204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минут,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14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sz="14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05"/>
              </a:lnSpc>
            </a:pP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(тестирование)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87922" y="108218"/>
            <a:ext cx="10663351" cy="695062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algn="ctr">
              <a:lnSpc>
                <a:spcPts val="2480"/>
              </a:lnSpc>
              <a:spcBef>
                <a:spcPts val="420"/>
              </a:spcBef>
            </a:pPr>
            <a:r>
              <a:rPr sz="2400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r>
              <a:rPr sz="24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2400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больных</a:t>
            </a:r>
            <a:r>
              <a:rPr sz="24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400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хроническими</a:t>
            </a:r>
            <a:r>
              <a:rPr sz="2400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неинфекционными </a:t>
            </a:r>
            <a:r>
              <a:rPr sz="2400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заболеваниями</a:t>
            </a:r>
          </a:p>
        </p:txBody>
      </p:sp>
      <p:grpSp>
        <p:nvGrpSpPr>
          <p:cNvPr id="12" name="object 12"/>
          <p:cNvGrpSpPr/>
          <p:nvPr/>
        </p:nvGrpSpPr>
        <p:grpSpPr>
          <a:xfrm>
            <a:off x="545033" y="3616325"/>
            <a:ext cx="6882765" cy="1525270"/>
            <a:chOff x="545033" y="3616325"/>
            <a:chExt cx="6997700" cy="1525270"/>
          </a:xfrm>
        </p:grpSpPr>
        <p:sp>
          <p:nvSpPr>
            <p:cNvPr id="13" name="object 13"/>
            <p:cNvSpPr/>
            <p:nvPr/>
          </p:nvSpPr>
          <p:spPr>
            <a:xfrm>
              <a:off x="551383" y="3622675"/>
              <a:ext cx="6985000" cy="1512570"/>
            </a:xfrm>
            <a:custGeom>
              <a:avLst/>
              <a:gdLst/>
              <a:ahLst/>
              <a:cxnLst/>
              <a:rect l="l" t="t" r="r" b="b"/>
              <a:pathLst>
                <a:path w="6985000" h="1512570">
                  <a:moveTo>
                    <a:pt x="6833539" y="0"/>
                  </a:moveTo>
                  <a:lnTo>
                    <a:pt x="151218" y="0"/>
                  </a:lnTo>
                  <a:lnTo>
                    <a:pt x="103422" y="7708"/>
                  </a:lnTo>
                  <a:lnTo>
                    <a:pt x="61911" y="29175"/>
                  </a:lnTo>
                  <a:lnTo>
                    <a:pt x="29176" y="61914"/>
                  </a:lnTo>
                  <a:lnTo>
                    <a:pt x="7709" y="103436"/>
                  </a:lnTo>
                  <a:lnTo>
                    <a:pt x="0" y="151256"/>
                  </a:lnTo>
                  <a:lnTo>
                    <a:pt x="0" y="1360932"/>
                  </a:lnTo>
                  <a:lnTo>
                    <a:pt x="7709" y="1408752"/>
                  </a:lnTo>
                  <a:lnTo>
                    <a:pt x="29176" y="1450274"/>
                  </a:lnTo>
                  <a:lnTo>
                    <a:pt x="61911" y="1483013"/>
                  </a:lnTo>
                  <a:lnTo>
                    <a:pt x="103422" y="1504480"/>
                  </a:lnTo>
                  <a:lnTo>
                    <a:pt x="151218" y="1512189"/>
                  </a:lnTo>
                  <a:lnTo>
                    <a:pt x="6833539" y="1512189"/>
                  </a:lnTo>
                  <a:lnTo>
                    <a:pt x="6881359" y="1504480"/>
                  </a:lnTo>
                  <a:lnTo>
                    <a:pt x="6922882" y="1483013"/>
                  </a:lnTo>
                  <a:lnTo>
                    <a:pt x="6955621" y="1450274"/>
                  </a:lnTo>
                  <a:lnTo>
                    <a:pt x="6977088" y="1408752"/>
                  </a:lnTo>
                  <a:lnTo>
                    <a:pt x="6984796" y="1360932"/>
                  </a:lnTo>
                  <a:lnTo>
                    <a:pt x="6984796" y="151256"/>
                  </a:lnTo>
                  <a:lnTo>
                    <a:pt x="6977088" y="103436"/>
                  </a:lnTo>
                  <a:lnTo>
                    <a:pt x="6955621" y="61914"/>
                  </a:lnTo>
                  <a:lnTo>
                    <a:pt x="6922882" y="29175"/>
                  </a:lnTo>
                  <a:lnTo>
                    <a:pt x="6881359" y="7708"/>
                  </a:lnTo>
                  <a:lnTo>
                    <a:pt x="6833539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51383" y="3622675"/>
              <a:ext cx="6985000" cy="1512570"/>
            </a:xfrm>
            <a:custGeom>
              <a:avLst/>
              <a:gdLst/>
              <a:ahLst/>
              <a:cxnLst/>
              <a:rect l="l" t="t" r="r" b="b"/>
              <a:pathLst>
                <a:path w="6985000" h="1512570">
                  <a:moveTo>
                    <a:pt x="0" y="151256"/>
                  </a:moveTo>
                  <a:lnTo>
                    <a:pt x="7709" y="103436"/>
                  </a:lnTo>
                  <a:lnTo>
                    <a:pt x="29176" y="61914"/>
                  </a:lnTo>
                  <a:lnTo>
                    <a:pt x="61911" y="29175"/>
                  </a:lnTo>
                  <a:lnTo>
                    <a:pt x="103422" y="7708"/>
                  </a:lnTo>
                  <a:lnTo>
                    <a:pt x="151218" y="0"/>
                  </a:lnTo>
                  <a:lnTo>
                    <a:pt x="6833539" y="0"/>
                  </a:lnTo>
                  <a:lnTo>
                    <a:pt x="6881359" y="7708"/>
                  </a:lnTo>
                  <a:lnTo>
                    <a:pt x="6922882" y="29175"/>
                  </a:lnTo>
                  <a:lnTo>
                    <a:pt x="6955621" y="61914"/>
                  </a:lnTo>
                  <a:lnTo>
                    <a:pt x="6977088" y="103436"/>
                  </a:lnTo>
                  <a:lnTo>
                    <a:pt x="6984796" y="151256"/>
                  </a:lnTo>
                  <a:lnTo>
                    <a:pt x="6984796" y="1360932"/>
                  </a:lnTo>
                  <a:lnTo>
                    <a:pt x="6977088" y="1408752"/>
                  </a:lnTo>
                  <a:lnTo>
                    <a:pt x="6955621" y="1450274"/>
                  </a:lnTo>
                  <a:lnTo>
                    <a:pt x="6922882" y="1483013"/>
                  </a:lnTo>
                  <a:lnTo>
                    <a:pt x="6881359" y="1504480"/>
                  </a:lnTo>
                  <a:lnTo>
                    <a:pt x="6833539" y="1512189"/>
                  </a:lnTo>
                  <a:lnTo>
                    <a:pt x="151218" y="1512189"/>
                  </a:lnTo>
                  <a:lnTo>
                    <a:pt x="103422" y="1504480"/>
                  </a:lnTo>
                  <a:lnTo>
                    <a:pt x="61911" y="1483013"/>
                  </a:lnTo>
                  <a:lnTo>
                    <a:pt x="29176" y="1450274"/>
                  </a:lnTo>
                  <a:lnTo>
                    <a:pt x="7709" y="1408752"/>
                  </a:lnTo>
                  <a:lnTo>
                    <a:pt x="0" y="1360932"/>
                  </a:lnTo>
                  <a:lnTo>
                    <a:pt x="0" y="151256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27316" y="3666998"/>
              <a:ext cx="6833234" cy="1423670"/>
            </a:xfrm>
            <a:custGeom>
              <a:avLst/>
              <a:gdLst/>
              <a:ahLst/>
              <a:cxnLst/>
              <a:rect l="l" t="t" r="r" b="b"/>
              <a:pathLst>
                <a:path w="6833234" h="1423670">
                  <a:moveTo>
                    <a:pt x="6832981" y="0"/>
                  </a:moveTo>
                  <a:lnTo>
                    <a:pt x="0" y="0"/>
                  </a:lnTo>
                  <a:lnTo>
                    <a:pt x="0" y="1423543"/>
                  </a:lnTo>
                  <a:lnTo>
                    <a:pt x="6832981" y="1423543"/>
                  </a:lnTo>
                  <a:lnTo>
                    <a:pt x="6832981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06602" y="3701948"/>
            <a:ext cx="6508598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37640">
              <a:lnSpc>
                <a:spcPct val="125000"/>
              </a:lnSpc>
              <a:spcBef>
                <a:spcPts val="100"/>
              </a:spcBef>
            </a:pP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6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артериальной</a:t>
            </a:r>
            <a:r>
              <a:rPr sz="1600" b="1" spc="-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гипертензией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сердечной</a:t>
            </a:r>
            <a:r>
              <a:rPr sz="1600" b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недостаточностью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25000"/>
              </a:lnSpc>
            </a:pP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хронической</a:t>
            </a:r>
            <a:r>
              <a:rPr sz="16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обструктивной</a:t>
            </a:r>
            <a:r>
              <a:rPr sz="1600" b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болезнью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легких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sz="16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6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бронхиальной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астмой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688323" y="3622675"/>
            <a:ext cx="2804795" cy="1512570"/>
          </a:xfrm>
          <a:custGeom>
            <a:avLst/>
            <a:gdLst/>
            <a:ahLst/>
            <a:cxnLst/>
            <a:rect l="l" t="t" r="r" b="b"/>
            <a:pathLst>
              <a:path w="2804795" h="1512570">
                <a:moveTo>
                  <a:pt x="0" y="151256"/>
                </a:moveTo>
                <a:lnTo>
                  <a:pt x="7707" y="103436"/>
                </a:lnTo>
                <a:lnTo>
                  <a:pt x="29167" y="61914"/>
                </a:lnTo>
                <a:lnTo>
                  <a:pt x="61886" y="29175"/>
                </a:lnTo>
                <a:lnTo>
                  <a:pt x="103371" y="7708"/>
                </a:lnTo>
                <a:lnTo>
                  <a:pt x="151129" y="0"/>
                </a:lnTo>
                <a:lnTo>
                  <a:pt x="2653537" y="0"/>
                </a:lnTo>
                <a:lnTo>
                  <a:pt x="2701296" y="7708"/>
                </a:lnTo>
                <a:lnTo>
                  <a:pt x="2742781" y="29175"/>
                </a:lnTo>
                <a:lnTo>
                  <a:pt x="2775500" y="61914"/>
                </a:lnTo>
                <a:lnTo>
                  <a:pt x="2796960" y="103436"/>
                </a:lnTo>
                <a:lnTo>
                  <a:pt x="2804668" y="151256"/>
                </a:lnTo>
                <a:lnTo>
                  <a:pt x="2804668" y="1360932"/>
                </a:lnTo>
                <a:lnTo>
                  <a:pt x="2796960" y="1408752"/>
                </a:lnTo>
                <a:lnTo>
                  <a:pt x="2775500" y="1450274"/>
                </a:lnTo>
                <a:lnTo>
                  <a:pt x="2742781" y="1483013"/>
                </a:lnTo>
                <a:lnTo>
                  <a:pt x="2701296" y="1504480"/>
                </a:lnTo>
                <a:lnTo>
                  <a:pt x="2653537" y="1512189"/>
                </a:lnTo>
                <a:lnTo>
                  <a:pt x="151129" y="1512189"/>
                </a:lnTo>
                <a:lnTo>
                  <a:pt x="103371" y="1504480"/>
                </a:lnTo>
                <a:lnTo>
                  <a:pt x="61886" y="1483013"/>
                </a:lnTo>
                <a:lnTo>
                  <a:pt x="29167" y="1450274"/>
                </a:lnTo>
                <a:lnTo>
                  <a:pt x="7707" y="1408752"/>
                </a:lnTo>
                <a:lnTo>
                  <a:pt x="0" y="1360932"/>
                </a:lnTo>
                <a:lnTo>
                  <a:pt x="0" y="151256"/>
                </a:lnTo>
                <a:close/>
              </a:path>
            </a:pathLst>
          </a:custGeom>
          <a:ln w="12700">
            <a:solidFill>
              <a:srgbClr val="2C4292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8763000" y="3853434"/>
            <a:ext cx="2655473" cy="11926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ts val="1595"/>
              </a:lnSpc>
              <a:spcBef>
                <a:spcPts val="100"/>
              </a:spcBef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sz="14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</a:t>
            </a:r>
            <a:r>
              <a:rPr sz="14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ts val="1510"/>
              </a:lnSpc>
              <a:spcBef>
                <a:spcPts val="110"/>
              </a:spcBef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продолжительностью</a:t>
            </a:r>
            <a:r>
              <a:rPr sz="1400" b="1" spc="1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sz="1400" b="1" spc="204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минут,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14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7034" marR="396875" algn="ctr">
              <a:lnSpc>
                <a:spcPts val="1510"/>
              </a:lnSpc>
              <a:spcBef>
                <a:spcPts val="5"/>
              </a:spcBef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</a:t>
            </a:r>
            <a:r>
              <a:rPr sz="1400" b="1" spc="-7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(тестирование)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625864" y="4220462"/>
            <a:ext cx="610235" cy="318770"/>
          </a:xfrm>
          <a:custGeom>
            <a:avLst/>
            <a:gdLst/>
            <a:ahLst/>
            <a:cxnLst/>
            <a:rect l="l" t="t" r="r" b="b"/>
            <a:pathLst>
              <a:path w="610234" h="318770">
                <a:moveTo>
                  <a:pt x="450596" y="0"/>
                </a:moveTo>
                <a:lnTo>
                  <a:pt x="450596" y="63754"/>
                </a:lnTo>
                <a:lnTo>
                  <a:pt x="0" y="63754"/>
                </a:lnTo>
                <a:lnTo>
                  <a:pt x="0" y="255016"/>
                </a:lnTo>
                <a:lnTo>
                  <a:pt x="450596" y="255016"/>
                </a:lnTo>
                <a:lnTo>
                  <a:pt x="450596" y="318770"/>
                </a:lnTo>
                <a:lnTo>
                  <a:pt x="609980" y="159385"/>
                </a:lnTo>
                <a:lnTo>
                  <a:pt x="450596" y="0"/>
                </a:lnTo>
                <a:close/>
              </a:path>
            </a:pathLst>
          </a:custGeom>
          <a:solidFill>
            <a:srgbClr val="AFBBD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20"/>
          <p:cNvGrpSpPr/>
          <p:nvPr/>
        </p:nvGrpSpPr>
        <p:grpSpPr>
          <a:xfrm>
            <a:off x="617042" y="1310639"/>
            <a:ext cx="121920" cy="1927225"/>
            <a:chOff x="617042" y="1310639"/>
            <a:chExt cx="121920" cy="1927225"/>
          </a:xfrm>
        </p:grpSpPr>
        <p:pic>
          <p:nvPicPr>
            <p:cNvPr id="21" name="object 21"/>
            <p:cNvPicPr/>
            <p:nvPr/>
          </p:nvPicPr>
          <p:blipFill>
            <a:blip r:embed="rId2"/>
            <a:stretch/>
          </p:blipFill>
          <p:spPr>
            <a:xfrm>
              <a:off x="617042" y="1310639"/>
              <a:ext cx="121564" cy="8470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2"/>
            <a:stretch/>
          </p:blipFill>
          <p:spPr>
            <a:xfrm>
              <a:off x="617042" y="1607057"/>
              <a:ext cx="121564" cy="84708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"/>
            <a:stretch/>
          </p:blipFill>
          <p:spPr>
            <a:xfrm>
              <a:off x="617042" y="1920239"/>
              <a:ext cx="121564" cy="8470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"/>
            <a:stretch/>
          </p:blipFill>
          <p:spPr>
            <a:xfrm>
              <a:off x="617042" y="2233422"/>
              <a:ext cx="121564" cy="8470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"/>
            <a:stretch/>
          </p:blipFill>
          <p:spPr>
            <a:xfrm>
              <a:off x="617042" y="2543175"/>
              <a:ext cx="121564" cy="8470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"/>
            <a:stretch/>
          </p:blipFill>
          <p:spPr>
            <a:xfrm>
              <a:off x="617042" y="2847975"/>
              <a:ext cx="121564" cy="8470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"/>
            <a:stretch/>
          </p:blipFill>
          <p:spPr>
            <a:xfrm>
              <a:off x="617042" y="3152775"/>
              <a:ext cx="121564" cy="84709"/>
            </a:xfrm>
            <a:prstGeom prst="rect">
              <a:avLst/>
            </a:prstGeom>
          </p:spPr>
        </p:pic>
      </p:grpSp>
      <p:grpSp>
        <p:nvGrpSpPr>
          <p:cNvPr id="28" name="object 28"/>
          <p:cNvGrpSpPr/>
          <p:nvPr/>
        </p:nvGrpSpPr>
        <p:grpSpPr>
          <a:xfrm>
            <a:off x="617042" y="3874261"/>
            <a:ext cx="121920" cy="984250"/>
            <a:chOff x="617042" y="3874261"/>
            <a:chExt cx="121920" cy="984250"/>
          </a:xfrm>
        </p:grpSpPr>
        <p:pic>
          <p:nvPicPr>
            <p:cNvPr id="29" name="object 29"/>
            <p:cNvPicPr/>
            <p:nvPr/>
          </p:nvPicPr>
          <p:blipFill>
            <a:blip r:embed="rId2"/>
            <a:stretch/>
          </p:blipFill>
          <p:spPr>
            <a:xfrm>
              <a:off x="617042" y="3874261"/>
              <a:ext cx="121564" cy="84708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"/>
            <a:stretch/>
          </p:blipFill>
          <p:spPr>
            <a:xfrm>
              <a:off x="617042" y="4177664"/>
              <a:ext cx="121564" cy="8470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3"/>
            <a:stretch/>
          </p:blipFill>
          <p:spPr>
            <a:xfrm>
              <a:off x="617042" y="4454524"/>
              <a:ext cx="121564" cy="84708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"/>
            <a:stretch/>
          </p:blipFill>
          <p:spPr>
            <a:xfrm>
              <a:off x="617042" y="4773294"/>
              <a:ext cx="121564" cy="84709"/>
            </a:xfrm>
            <a:prstGeom prst="rect">
              <a:avLst/>
            </a:prstGeom>
          </p:spPr>
        </p:pic>
      </p:grpSp>
      <p:sp>
        <p:nvSpPr>
          <p:cNvPr id="33" name="object 33"/>
          <p:cNvSpPr/>
          <p:nvPr/>
        </p:nvSpPr>
        <p:spPr>
          <a:xfrm>
            <a:off x="437059" y="5197464"/>
            <a:ext cx="11161395" cy="1361440"/>
          </a:xfrm>
          <a:custGeom>
            <a:avLst/>
            <a:gdLst/>
            <a:ahLst/>
            <a:cxnLst/>
            <a:rect l="l" t="t" r="r" b="b"/>
            <a:pathLst>
              <a:path w="11161395" h="1361440">
                <a:moveTo>
                  <a:pt x="0" y="136144"/>
                </a:moveTo>
                <a:lnTo>
                  <a:pt x="6939" y="93114"/>
                </a:lnTo>
                <a:lnTo>
                  <a:pt x="26264" y="55741"/>
                </a:lnTo>
                <a:lnTo>
                  <a:pt x="55730" y="26269"/>
                </a:lnTo>
                <a:lnTo>
                  <a:pt x="93096" y="6941"/>
                </a:lnTo>
                <a:lnTo>
                  <a:pt x="136118" y="0"/>
                </a:lnTo>
                <a:lnTo>
                  <a:pt x="11025136" y="0"/>
                </a:lnTo>
                <a:lnTo>
                  <a:pt x="11068166" y="6941"/>
                </a:lnTo>
                <a:lnTo>
                  <a:pt x="11105538" y="26269"/>
                </a:lnTo>
                <a:lnTo>
                  <a:pt x="11135011" y="55741"/>
                </a:lnTo>
                <a:lnTo>
                  <a:pt x="11154339" y="93114"/>
                </a:lnTo>
                <a:lnTo>
                  <a:pt x="11161280" y="136144"/>
                </a:lnTo>
                <a:lnTo>
                  <a:pt x="11161280" y="1225029"/>
                </a:lnTo>
                <a:lnTo>
                  <a:pt x="11154339" y="1268054"/>
                </a:lnTo>
                <a:lnTo>
                  <a:pt x="11135011" y="1305421"/>
                </a:lnTo>
                <a:lnTo>
                  <a:pt x="11105538" y="1334887"/>
                </a:lnTo>
                <a:lnTo>
                  <a:pt x="11068166" y="1354212"/>
                </a:lnTo>
                <a:lnTo>
                  <a:pt x="11025136" y="1361151"/>
                </a:lnTo>
                <a:lnTo>
                  <a:pt x="136118" y="1361139"/>
                </a:lnTo>
                <a:lnTo>
                  <a:pt x="93096" y="1354199"/>
                </a:lnTo>
                <a:lnTo>
                  <a:pt x="55730" y="1334875"/>
                </a:lnTo>
                <a:lnTo>
                  <a:pt x="26264" y="1305408"/>
                </a:lnTo>
                <a:lnTo>
                  <a:pt x="6939" y="1268042"/>
                </a:lnTo>
                <a:lnTo>
                  <a:pt x="0" y="1225016"/>
                </a:lnTo>
                <a:lnTo>
                  <a:pt x="0" y="136144"/>
                </a:lnTo>
                <a:close/>
              </a:path>
            </a:pathLst>
          </a:custGeom>
          <a:ln w="12699">
            <a:solidFill>
              <a:srgbClr val="C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51383" y="5264763"/>
            <a:ext cx="10801431" cy="89832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2280"/>
              </a:lnSpc>
              <a:spcBef>
                <a:spcPts val="105"/>
              </a:spcBef>
            </a:pP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sz="20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</a:t>
            </a:r>
            <a:r>
              <a:rPr sz="2000" b="1" spc="-7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sz="20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</a:t>
            </a:r>
            <a:r>
              <a:rPr sz="2000" b="1" spc="-7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комплексного</a:t>
            </a:r>
            <a:r>
              <a:rPr sz="2000" b="1" spc="-7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</a:t>
            </a:r>
            <a:r>
              <a:rPr sz="20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  <a:r>
              <a:rPr sz="20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45" marR="354965" algn="ctr">
              <a:lnSpc>
                <a:spcPts val="2160"/>
              </a:lnSpc>
              <a:spcBef>
                <a:spcPts val="155"/>
              </a:spcBef>
            </a:pP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беременных</a:t>
            </a:r>
            <a:r>
              <a:rPr sz="20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</a:t>
            </a:r>
            <a:r>
              <a:rPr sz="2000" b="1" spc="-7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грудного</a:t>
            </a:r>
            <a:r>
              <a:rPr sz="2000" b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вскармливания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b="1" spc="-6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20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рассчитан</a:t>
            </a:r>
            <a:r>
              <a:rPr sz="2000" b="1" spc="-6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учётом</a:t>
            </a:r>
            <a:r>
              <a:rPr sz="20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доли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sz="2000" b="1" spc="-8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</a:t>
            </a:r>
            <a:r>
              <a:rPr sz="20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средним</a:t>
            </a:r>
            <a:r>
              <a:rPr sz="2000" b="1" spc="-8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</a:t>
            </a:r>
            <a:r>
              <a:rPr sz="2000" b="1" spc="-6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персоналом</a:t>
            </a:r>
            <a:r>
              <a:rPr sz="20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равной</a:t>
            </a:r>
            <a:r>
              <a:rPr sz="2000" b="1" spc="-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7745" y="261174"/>
            <a:ext cx="11152836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</a:pPr>
            <a:r>
              <a:rPr sz="2400" spc="7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sz="2400" spc="7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400" spc="7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400" spc="9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8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центров</a:t>
            </a:r>
            <a:r>
              <a:rPr sz="2400" spc="4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85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2400" spc="8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6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ru-RU" sz="2400" spc="6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75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endParaRPr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19335" y="1102597"/>
            <a:ext cx="3472605" cy="1951126"/>
            <a:chOff x="119335" y="1104519"/>
            <a:chExt cx="3472605" cy="2798397"/>
          </a:xfrm>
        </p:grpSpPr>
        <p:sp>
          <p:nvSpPr>
            <p:cNvPr id="5" name="object 5"/>
            <p:cNvSpPr/>
            <p:nvPr/>
          </p:nvSpPr>
          <p:spPr>
            <a:xfrm>
              <a:off x="135000" y="1119076"/>
              <a:ext cx="3456940" cy="2783840"/>
            </a:xfrm>
            <a:custGeom>
              <a:avLst/>
              <a:gdLst/>
              <a:ahLst/>
              <a:cxnLst/>
              <a:rect l="l" t="t" r="r" b="b"/>
              <a:pathLst>
                <a:path w="3456940" h="2783840">
                  <a:moveTo>
                    <a:pt x="2992418" y="0"/>
                  </a:moveTo>
                  <a:lnTo>
                    <a:pt x="463988" y="0"/>
                  </a:lnTo>
                  <a:lnTo>
                    <a:pt x="416548" y="2394"/>
                  </a:lnTo>
                  <a:lnTo>
                    <a:pt x="370479" y="9422"/>
                  </a:lnTo>
                  <a:lnTo>
                    <a:pt x="326014" y="20851"/>
                  </a:lnTo>
                  <a:lnTo>
                    <a:pt x="283385" y="36449"/>
                  </a:lnTo>
                  <a:lnTo>
                    <a:pt x="242826" y="55981"/>
                  </a:lnTo>
                  <a:lnTo>
                    <a:pt x="204570" y="79215"/>
                  </a:lnTo>
                  <a:lnTo>
                    <a:pt x="168850" y="105918"/>
                  </a:lnTo>
                  <a:lnTo>
                    <a:pt x="135901" y="135858"/>
                  </a:lnTo>
                  <a:lnTo>
                    <a:pt x="105954" y="168801"/>
                  </a:lnTo>
                  <a:lnTo>
                    <a:pt x="79243" y="204514"/>
                  </a:lnTo>
                  <a:lnTo>
                    <a:pt x="56002" y="242765"/>
                  </a:lnTo>
                  <a:lnTo>
                    <a:pt x="36463" y="283321"/>
                  </a:lnTo>
                  <a:lnTo>
                    <a:pt x="20860" y="325948"/>
                  </a:lnTo>
                  <a:lnTo>
                    <a:pt x="9426" y="370414"/>
                  </a:lnTo>
                  <a:lnTo>
                    <a:pt x="2395" y="416486"/>
                  </a:lnTo>
                  <a:lnTo>
                    <a:pt x="0" y="463930"/>
                  </a:lnTo>
                  <a:lnTo>
                    <a:pt x="0" y="2319781"/>
                  </a:lnTo>
                  <a:lnTo>
                    <a:pt x="2395" y="2367228"/>
                  </a:lnTo>
                  <a:lnTo>
                    <a:pt x="9426" y="2413304"/>
                  </a:lnTo>
                  <a:lnTo>
                    <a:pt x="20860" y="2457776"/>
                  </a:lnTo>
                  <a:lnTo>
                    <a:pt x="36463" y="2500411"/>
                  </a:lnTo>
                  <a:lnTo>
                    <a:pt x="56002" y="2540976"/>
                  </a:lnTo>
                  <a:lnTo>
                    <a:pt x="79243" y="2579238"/>
                  </a:lnTo>
                  <a:lnTo>
                    <a:pt x="105954" y="2614963"/>
                  </a:lnTo>
                  <a:lnTo>
                    <a:pt x="135901" y="2647918"/>
                  </a:lnTo>
                  <a:lnTo>
                    <a:pt x="168850" y="2677869"/>
                  </a:lnTo>
                  <a:lnTo>
                    <a:pt x="204570" y="2704584"/>
                  </a:lnTo>
                  <a:lnTo>
                    <a:pt x="242826" y="2727829"/>
                  </a:lnTo>
                  <a:lnTo>
                    <a:pt x="283385" y="2747371"/>
                  </a:lnTo>
                  <a:lnTo>
                    <a:pt x="326014" y="2762976"/>
                  </a:lnTo>
                  <a:lnTo>
                    <a:pt x="370479" y="2774411"/>
                  </a:lnTo>
                  <a:lnTo>
                    <a:pt x="416548" y="2781444"/>
                  </a:lnTo>
                  <a:lnTo>
                    <a:pt x="463988" y="2783839"/>
                  </a:lnTo>
                  <a:lnTo>
                    <a:pt x="2992418" y="2783839"/>
                  </a:lnTo>
                  <a:lnTo>
                    <a:pt x="3039863" y="2781444"/>
                  </a:lnTo>
                  <a:lnTo>
                    <a:pt x="3085935" y="2774411"/>
                  </a:lnTo>
                  <a:lnTo>
                    <a:pt x="3130401" y="2762976"/>
                  </a:lnTo>
                  <a:lnTo>
                    <a:pt x="3173028" y="2747371"/>
                  </a:lnTo>
                  <a:lnTo>
                    <a:pt x="3213583" y="2727829"/>
                  </a:lnTo>
                  <a:lnTo>
                    <a:pt x="3251834" y="2704584"/>
                  </a:lnTo>
                  <a:lnTo>
                    <a:pt x="3287548" y="2677869"/>
                  </a:lnTo>
                  <a:lnTo>
                    <a:pt x="3320491" y="2647918"/>
                  </a:lnTo>
                  <a:lnTo>
                    <a:pt x="3350430" y="2614963"/>
                  </a:lnTo>
                  <a:lnTo>
                    <a:pt x="3377134" y="2579238"/>
                  </a:lnTo>
                  <a:lnTo>
                    <a:pt x="3400368" y="2540976"/>
                  </a:lnTo>
                  <a:lnTo>
                    <a:pt x="3419900" y="2500411"/>
                  </a:lnTo>
                  <a:lnTo>
                    <a:pt x="3435497" y="2457776"/>
                  </a:lnTo>
                  <a:lnTo>
                    <a:pt x="3446926" y="2413304"/>
                  </a:lnTo>
                  <a:lnTo>
                    <a:pt x="3453954" y="2367228"/>
                  </a:lnTo>
                  <a:lnTo>
                    <a:pt x="3456349" y="2319781"/>
                  </a:lnTo>
                  <a:lnTo>
                    <a:pt x="3456349" y="463930"/>
                  </a:lnTo>
                  <a:lnTo>
                    <a:pt x="3453954" y="416486"/>
                  </a:lnTo>
                  <a:lnTo>
                    <a:pt x="3446926" y="370414"/>
                  </a:lnTo>
                  <a:lnTo>
                    <a:pt x="3435497" y="325948"/>
                  </a:lnTo>
                  <a:lnTo>
                    <a:pt x="3419900" y="283321"/>
                  </a:lnTo>
                  <a:lnTo>
                    <a:pt x="3400368" y="242765"/>
                  </a:lnTo>
                  <a:lnTo>
                    <a:pt x="3377134" y="204514"/>
                  </a:lnTo>
                  <a:lnTo>
                    <a:pt x="3350430" y="168801"/>
                  </a:lnTo>
                  <a:lnTo>
                    <a:pt x="3320491" y="135858"/>
                  </a:lnTo>
                  <a:lnTo>
                    <a:pt x="3287548" y="105918"/>
                  </a:lnTo>
                  <a:lnTo>
                    <a:pt x="3251834" y="79215"/>
                  </a:lnTo>
                  <a:lnTo>
                    <a:pt x="3213583" y="55981"/>
                  </a:lnTo>
                  <a:lnTo>
                    <a:pt x="3173028" y="36449"/>
                  </a:lnTo>
                  <a:lnTo>
                    <a:pt x="3130401" y="20851"/>
                  </a:lnTo>
                  <a:lnTo>
                    <a:pt x="3085935" y="9422"/>
                  </a:lnTo>
                  <a:lnTo>
                    <a:pt x="3039863" y="2394"/>
                  </a:lnTo>
                  <a:lnTo>
                    <a:pt x="2992418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9335" y="1104519"/>
              <a:ext cx="3456940" cy="2783840"/>
            </a:xfrm>
            <a:custGeom>
              <a:avLst/>
              <a:gdLst/>
              <a:ahLst/>
              <a:cxnLst/>
              <a:rect l="l" t="t" r="r" b="b"/>
              <a:pathLst>
                <a:path w="3456940" h="2783840">
                  <a:moveTo>
                    <a:pt x="0" y="463930"/>
                  </a:moveTo>
                  <a:lnTo>
                    <a:pt x="2395" y="416486"/>
                  </a:lnTo>
                  <a:lnTo>
                    <a:pt x="9426" y="370414"/>
                  </a:lnTo>
                  <a:lnTo>
                    <a:pt x="20860" y="325948"/>
                  </a:lnTo>
                  <a:lnTo>
                    <a:pt x="36463" y="283321"/>
                  </a:lnTo>
                  <a:lnTo>
                    <a:pt x="56002" y="242765"/>
                  </a:lnTo>
                  <a:lnTo>
                    <a:pt x="79243" y="204514"/>
                  </a:lnTo>
                  <a:lnTo>
                    <a:pt x="105954" y="168801"/>
                  </a:lnTo>
                  <a:lnTo>
                    <a:pt x="135901" y="135858"/>
                  </a:lnTo>
                  <a:lnTo>
                    <a:pt x="168850" y="105918"/>
                  </a:lnTo>
                  <a:lnTo>
                    <a:pt x="204570" y="79215"/>
                  </a:lnTo>
                  <a:lnTo>
                    <a:pt x="242826" y="55981"/>
                  </a:lnTo>
                  <a:lnTo>
                    <a:pt x="283385" y="36449"/>
                  </a:lnTo>
                  <a:lnTo>
                    <a:pt x="326014" y="20851"/>
                  </a:lnTo>
                  <a:lnTo>
                    <a:pt x="370479" y="9422"/>
                  </a:lnTo>
                  <a:lnTo>
                    <a:pt x="416548" y="2394"/>
                  </a:lnTo>
                  <a:lnTo>
                    <a:pt x="463988" y="0"/>
                  </a:lnTo>
                  <a:lnTo>
                    <a:pt x="2992418" y="0"/>
                  </a:lnTo>
                  <a:lnTo>
                    <a:pt x="3039863" y="2394"/>
                  </a:lnTo>
                  <a:lnTo>
                    <a:pt x="3085935" y="9422"/>
                  </a:lnTo>
                  <a:lnTo>
                    <a:pt x="3130401" y="20851"/>
                  </a:lnTo>
                  <a:lnTo>
                    <a:pt x="3173028" y="36449"/>
                  </a:lnTo>
                  <a:lnTo>
                    <a:pt x="3213583" y="55981"/>
                  </a:lnTo>
                  <a:lnTo>
                    <a:pt x="3251834" y="79215"/>
                  </a:lnTo>
                  <a:lnTo>
                    <a:pt x="3287548" y="105918"/>
                  </a:lnTo>
                  <a:lnTo>
                    <a:pt x="3320491" y="135858"/>
                  </a:lnTo>
                  <a:lnTo>
                    <a:pt x="3350430" y="168801"/>
                  </a:lnTo>
                  <a:lnTo>
                    <a:pt x="3377134" y="204514"/>
                  </a:lnTo>
                  <a:lnTo>
                    <a:pt x="3400368" y="242765"/>
                  </a:lnTo>
                  <a:lnTo>
                    <a:pt x="3419900" y="283321"/>
                  </a:lnTo>
                  <a:lnTo>
                    <a:pt x="3435497" y="325948"/>
                  </a:lnTo>
                  <a:lnTo>
                    <a:pt x="3446926" y="370414"/>
                  </a:lnTo>
                  <a:lnTo>
                    <a:pt x="3453954" y="416486"/>
                  </a:lnTo>
                  <a:lnTo>
                    <a:pt x="3456349" y="463930"/>
                  </a:lnTo>
                  <a:lnTo>
                    <a:pt x="3456349" y="2319781"/>
                  </a:lnTo>
                  <a:lnTo>
                    <a:pt x="3453954" y="2367228"/>
                  </a:lnTo>
                  <a:lnTo>
                    <a:pt x="3446926" y="2413304"/>
                  </a:lnTo>
                  <a:lnTo>
                    <a:pt x="3435497" y="2457776"/>
                  </a:lnTo>
                  <a:lnTo>
                    <a:pt x="3419900" y="2500411"/>
                  </a:lnTo>
                  <a:lnTo>
                    <a:pt x="3400368" y="2540976"/>
                  </a:lnTo>
                  <a:lnTo>
                    <a:pt x="3377134" y="2579238"/>
                  </a:lnTo>
                  <a:lnTo>
                    <a:pt x="3350430" y="2614963"/>
                  </a:lnTo>
                  <a:lnTo>
                    <a:pt x="3320491" y="2647918"/>
                  </a:lnTo>
                  <a:lnTo>
                    <a:pt x="3287548" y="2677869"/>
                  </a:lnTo>
                  <a:lnTo>
                    <a:pt x="3251834" y="2704584"/>
                  </a:lnTo>
                  <a:lnTo>
                    <a:pt x="3213583" y="2727829"/>
                  </a:lnTo>
                  <a:lnTo>
                    <a:pt x="3173028" y="2747371"/>
                  </a:lnTo>
                  <a:lnTo>
                    <a:pt x="3130401" y="2762976"/>
                  </a:lnTo>
                  <a:lnTo>
                    <a:pt x="3085935" y="2774411"/>
                  </a:lnTo>
                  <a:lnTo>
                    <a:pt x="3039863" y="2781444"/>
                  </a:lnTo>
                  <a:lnTo>
                    <a:pt x="2992418" y="2783839"/>
                  </a:lnTo>
                  <a:lnTo>
                    <a:pt x="463988" y="2783839"/>
                  </a:lnTo>
                  <a:lnTo>
                    <a:pt x="416548" y="2781444"/>
                  </a:lnTo>
                  <a:lnTo>
                    <a:pt x="370479" y="2774411"/>
                  </a:lnTo>
                  <a:lnTo>
                    <a:pt x="326014" y="2762976"/>
                  </a:lnTo>
                  <a:lnTo>
                    <a:pt x="283385" y="2747371"/>
                  </a:lnTo>
                  <a:lnTo>
                    <a:pt x="242826" y="2727829"/>
                  </a:lnTo>
                  <a:lnTo>
                    <a:pt x="204570" y="2704584"/>
                  </a:lnTo>
                  <a:lnTo>
                    <a:pt x="168850" y="2677869"/>
                  </a:lnTo>
                  <a:lnTo>
                    <a:pt x="135901" y="2647918"/>
                  </a:lnTo>
                  <a:lnTo>
                    <a:pt x="105954" y="2614963"/>
                  </a:lnTo>
                  <a:lnTo>
                    <a:pt x="79243" y="2579238"/>
                  </a:lnTo>
                  <a:lnTo>
                    <a:pt x="56002" y="2540976"/>
                  </a:lnTo>
                  <a:lnTo>
                    <a:pt x="36463" y="2500411"/>
                  </a:lnTo>
                  <a:lnTo>
                    <a:pt x="20860" y="2457776"/>
                  </a:lnTo>
                  <a:lnTo>
                    <a:pt x="9426" y="2413304"/>
                  </a:lnTo>
                  <a:lnTo>
                    <a:pt x="2395" y="2367228"/>
                  </a:lnTo>
                  <a:lnTo>
                    <a:pt x="0" y="2319781"/>
                  </a:lnTo>
                  <a:lnTo>
                    <a:pt x="0" y="463930"/>
                  </a:lnTo>
                  <a:close/>
                </a:path>
              </a:pathLst>
            </a:custGeom>
            <a:grpFill/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64183" y="1484986"/>
            <a:ext cx="2798573" cy="936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36245" marR="5080" indent="-42418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I.</a:t>
            </a:r>
            <a:r>
              <a:rPr sz="20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</a:t>
            </a:r>
            <a:r>
              <a:rPr sz="20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</a:t>
            </a:r>
            <a:r>
              <a:rPr sz="20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sz="2000" b="1" spc="-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552628" y="1098994"/>
            <a:ext cx="5534660" cy="2188210"/>
            <a:chOff x="6552628" y="1098994"/>
            <a:chExt cx="5534660" cy="218821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object 9"/>
            <p:cNvSpPr/>
            <p:nvPr/>
          </p:nvSpPr>
          <p:spPr>
            <a:xfrm>
              <a:off x="6566916" y="1113282"/>
              <a:ext cx="5506085" cy="2159635"/>
            </a:xfrm>
            <a:custGeom>
              <a:avLst/>
              <a:gdLst/>
              <a:ahLst/>
              <a:cxnLst/>
              <a:rect l="l" t="t" r="r" b="b"/>
              <a:pathLst>
                <a:path w="5506084" h="2159635">
                  <a:moveTo>
                    <a:pt x="5246878" y="0"/>
                  </a:moveTo>
                  <a:lnTo>
                    <a:pt x="258825" y="0"/>
                  </a:lnTo>
                  <a:lnTo>
                    <a:pt x="212320" y="4172"/>
                  </a:lnTo>
                  <a:lnTo>
                    <a:pt x="168541" y="16200"/>
                  </a:lnTo>
                  <a:lnTo>
                    <a:pt x="128222" y="35353"/>
                  </a:lnTo>
                  <a:lnTo>
                    <a:pt x="92096" y="60895"/>
                  </a:lnTo>
                  <a:lnTo>
                    <a:pt x="60895" y="92096"/>
                  </a:lnTo>
                  <a:lnTo>
                    <a:pt x="35353" y="128222"/>
                  </a:lnTo>
                  <a:lnTo>
                    <a:pt x="16200" y="168541"/>
                  </a:lnTo>
                  <a:lnTo>
                    <a:pt x="4172" y="212320"/>
                  </a:lnTo>
                  <a:lnTo>
                    <a:pt x="0" y="258825"/>
                  </a:lnTo>
                  <a:lnTo>
                    <a:pt x="0" y="1900681"/>
                  </a:lnTo>
                  <a:lnTo>
                    <a:pt x="4172" y="1947225"/>
                  </a:lnTo>
                  <a:lnTo>
                    <a:pt x="16200" y="1991033"/>
                  </a:lnTo>
                  <a:lnTo>
                    <a:pt x="35353" y="2031374"/>
                  </a:lnTo>
                  <a:lnTo>
                    <a:pt x="60895" y="2067516"/>
                  </a:lnTo>
                  <a:lnTo>
                    <a:pt x="92096" y="2098727"/>
                  </a:lnTo>
                  <a:lnTo>
                    <a:pt x="128222" y="2124277"/>
                  </a:lnTo>
                  <a:lnTo>
                    <a:pt x="168541" y="2143432"/>
                  </a:lnTo>
                  <a:lnTo>
                    <a:pt x="212320" y="2155462"/>
                  </a:lnTo>
                  <a:lnTo>
                    <a:pt x="258825" y="2159634"/>
                  </a:lnTo>
                  <a:lnTo>
                    <a:pt x="5246878" y="2159634"/>
                  </a:lnTo>
                  <a:lnTo>
                    <a:pt x="5293417" y="2155462"/>
                  </a:lnTo>
                  <a:lnTo>
                    <a:pt x="5337213" y="2143432"/>
                  </a:lnTo>
                  <a:lnTo>
                    <a:pt x="5377537" y="2124277"/>
                  </a:lnTo>
                  <a:lnTo>
                    <a:pt x="5413659" y="2098727"/>
                  </a:lnTo>
                  <a:lnTo>
                    <a:pt x="5444849" y="2067516"/>
                  </a:lnTo>
                  <a:lnTo>
                    <a:pt x="5470379" y="2031374"/>
                  </a:lnTo>
                  <a:lnTo>
                    <a:pt x="5489517" y="1991033"/>
                  </a:lnTo>
                  <a:lnTo>
                    <a:pt x="5501535" y="1947225"/>
                  </a:lnTo>
                  <a:lnTo>
                    <a:pt x="5505704" y="1900681"/>
                  </a:lnTo>
                  <a:lnTo>
                    <a:pt x="5505704" y="258825"/>
                  </a:lnTo>
                  <a:lnTo>
                    <a:pt x="5501535" y="212320"/>
                  </a:lnTo>
                  <a:lnTo>
                    <a:pt x="5489517" y="168541"/>
                  </a:lnTo>
                  <a:lnTo>
                    <a:pt x="5470379" y="128222"/>
                  </a:lnTo>
                  <a:lnTo>
                    <a:pt x="5444849" y="92096"/>
                  </a:lnTo>
                  <a:lnTo>
                    <a:pt x="5413659" y="60895"/>
                  </a:lnTo>
                  <a:lnTo>
                    <a:pt x="5377537" y="35353"/>
                  </a:lnTo>
                  <a:lnTo>
                    <a:pt x="5337213" y="16200"/>
                  </a:lnTo>
                  <a:lnTo>
                    <a:pt x="5293417" y="4172"/>
                  </a:lnTo>
                  <a:lnTo>
                    <a:pt x="5246878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566916" y="1113282"/>
              <a:ext cx="5506085" cy="2159635"/>
            </a:xfrm>
            <a:custGeom>
              <a:avLst/>
              <a:gdLst/>
              <a:ahLst/>
              <a:cxnLst/>
              <a:rect l="l" t="t" r="r" b="b"/>
              <a:pathLst>
                <a:path w="5506084" h="2159635">
                  <a:moveTo>
                    <a:pt x="0" y="258825"/>
                  </a:moveTo>
                  <a:lnTo>
                    <a:pt x="4172" y="212320"/>
                  </a:lnTo>
                  <a:lnTo>
                    <a:pt x="16200" y="168541"/>
                  </a:lnTo>
                  <a:lnTo>
                    <a:pt x="35353" y="128222"/>
                  </a:lnTo>
                  <a:lnTo>
                    <a:pt x="60895" y="92096"/>
                  </a:lnTo>
                  <a:lnTo>
                    <a:pt x="92096" y="60895"/>
                  </a:lnTo>
                  <a:lnTo>
                    <a:pt x="128222" y="35353"/>
                  </a:lnTo>
                  <a:lnTo>
                    <a:pt x="168541" y="16200"/>
                  </a:lnTo>
                  <a:lnTo>
                    <a:pt x="212320" y="4172"/>
                  </a:lnTo>
                  <a:lnTo>
                    <a:pt x="258825" y="0"/>
                  </a:lnTo>
                  <a:lnTo>
                    <a:pt x="5246878" y="0"/>
                  </a:lnTo>
                  <a:lnTo>
                    <a:pt x="5293417" y="4172"/>
                  </a:lnTo>
                  <a:lnTo>
                    <a:pt x="5337213" y="16200"/>
                  </a:lnTo>
                  <a:lnTo>
                    <a:pt x="5377537" y="35353"/>
                  </a:lnTo>
                  <a:lnTo>
                    <a:pt x="5413659" y="60895"/>
                  </a:lnTo>
                  <a:lnTo>
                    <a:pt x="5444849" y="92096"/>
                  </a:lnTo>
                  <a:lnTo>
                    <a:pt x="5470379" y="128222"/>
                  </a:lnTo>
                  <a:lnTo>
                    <a:pt x="5489517" y="168541"/>
                  </a:lnTo>
                  <a:lnTo>
                    <a:pt x="5501535" y="212320"/>
                  </a:lnTo>
                  <a:lnTo>
                    <a:pt x="5505704" y="258825"/>
                  </a:lnTo>
                  <a:lnTo>
                    <a:pt x="5505704" y="1900681"/>
                  </a:lnTo>
                  <a:lnTo>
                    <a:pt x="5501535" y="1947225"/>
                  </a:lnTo>
                  <a:lnTo>
                    <a:pt x="5489517" y="1991033"/>
                  </a:lnTo>
                  <a:lnTo>
                    <a:pt x="5470379" y="2031374"/>
                  </a:lnTo>
                  <a:lnTo>
                    <a:pt x="5444849" y="2067516"/>
                  </a:lnTo>
                  <a:lnTo>
                    <a:pt x="5413659" y="2098727"/>
                  </a:lnTo>
                  <a:lnTo>
                    <a:pt x="5377537" y="2124277"/>
                  </a:lnTo>
                  <a:lnTo>
                    <a:pt x="5337213" y="2143432"/>
                  </a:lnTo>
                  <a:lnTo>
                    <a:pt x="5293417" y="2155462"/>
                  </a:lnTo>
                  <a:lnTo>
                    <a:pt x="5246878" y="2159634"/>
                  </a:lnTo>
                  <a:lnTo>
                    <a:pt x="258825" y="2159634"/>
                  </a:lnTo>
                  <a:lnTo>
                    <a:pt x="212320" y="2155462"/>
                  </a:lnTo>
                  <a:lnTo>
                    <a:pt x="168541" y="2143432"/>
                  </a:lnTo>
                  <a:lnTo>
                    <a:pt x="128222" y="2124277"/>
                  </a:lnTo>
                  <a:lnTo>
                    <a:pt x="92096" y="2098727"/>
                  </a:lnTo>
                  <a:lnTo>
                    <a:pt x="60895" y="2067516"/>
                  </a:lnTo>
                  <a:lnTo>
                    <a:pt x="35353" y="2031374"/>
                  </a:lnTo>
                  <a:lnTo>
                    <a:pt x="16200" y="1991033"/>
                  </a:lnTo>
                  <a:lnTo>
                    <a:pt x="4172" y="1947225"/>
                  </a:lnTo>
                  <a:lnTo>
                    <a:pt x="0" y="1900681"/>
                  </a:lnTo>
                  <a:lnTo>
                    <a:pt x="0" y="258825"/>
                  </a:lnTo>
                  <a:close/>
                </a:path>
              </a:pathLst>
            </a:custGeom>
            <a:grpFill/>
            <a:ln w="28575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722491" y="1170177"/>
            <a:ext cx="4933315" cy="203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100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врачом/фельдшером</a:t>
            </a:r>
            <a:r>
              <a:rPr sz="11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индивидуального</a:t>
            </a:r>
            <a:r>
              <a:rPr sz="11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углубленного</a:t>
            </a:r>
            <a:r>
              <a:rPr sz="1100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проф.</a:t>
            </a:r>
            <a:r>
              <a:rPr sz="11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конс.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Анкетирование</a:t>
            </a:r>
            <a:r>
              <a:rPr sz="11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пациента</a:t>
            </a:r>
            <a:r>
              <a:rPr sz="11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11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теме </a:t>
            </a:r>
            <a:r>
              <a:rPr sz="1100" spc="-25" dirty="0">
                <a:solidFill>
                  <a:srgbClr val="001F5F"/>
                </a:solidFill>
                <a:latin typeface="Times New Roman"/>
                <a:cs typeface="Times New Roman"/>
              </a:rPr>
              <a:t>ЗОЖ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Анкетирование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пациента</a:t>
            </a:r>
            <a:r>
              <a:rPr sz="11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11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вопросам</a:t>
            </a:r>
            <a:r>
              <a:rPr sz="11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питания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1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биоимпедансометрии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10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антропометрии</a:t>
            </a:r>
            <a:r>
              <a:rPr sz="1100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(рост,</a:t>
            </a:r>
            <a:r>
              <a:rPr sz="1100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вес,</a:t>
            </a:r>
            <a:r>
              <a:rPr sz="11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окружность</a:t>
            </a:r>
            <a:r>
              <a:rPr sz="1100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талии)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1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динамометрии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100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исследования</a:t>
            </a:r>
            <a:r>
              <a:rPr sz="11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при</a:t>
            </a:r>
            <a:r>
              <a:rPr sz="1100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помощи</a:t>
            </a:r>
            <a:r>
              <a:rPr sz="1100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смокелайзера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1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спирометрии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пульсоксиметрии/</a:t>
            </a:r>
            <a:r>
              <a:rPr sz="110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применение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ангиоскана</a:t>
            </a:r>
            <a:endParaRPr sz="110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Разработка</a:t>
            </a:r>
            <a:r>
              <a:rPr sz="11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врачом/фельдшером</a:t>
            </a:r>
            <a:r>
              <a:rPr sz="110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программы по</a:t>
            </a:r>
            <a:r>
              <a:rPr sz="1100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ЗОЖ,</a:t>
            </a:r>
            <a:r>
              <a:rPr sz="11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ее</a:t>
            </a:r>
            <a:r>
              <a:rPr sz="11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разъяснение</a:t>
            </a:r>
            <a:endParaRPr sz="1100" dirty="0">
              <a:latin typeface="Times New Roman"/>
              <a:cs typeface="Times New Roman"/>
            </a:endParaRPr>
          </a:p>
          <a:p>
            <a:pPr marL="299085" marR="20383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Разработка</a:t>
            </a:r>
            <a:r>
              <a:rPr sz="11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врачом/фельдшером</a:t>
            </a:r>
            <a:r>
              <a:rPr sz="11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рекомендации</a:t>
            </a:r>
            <a:r>
              <a:rPr sz="11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11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1F5F"/>
                </a:solidFill>
                <a:latin typeface="Times New Roman"/>
                <a:cs typeface="Times New Roman"/>
              </a:rPr>
              <a:t>здоровому</a:t>
            </a:r>
            <a:r>
              <a:rPr sz="1100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питанию, </a:t>
            </a:r>
            <a:r>
              <a:rPr sz="1100" spc="-25" dirty="0">
                <a:solidFill>
                  <a:srgbClr val="001F5F"/>
                </a:solidFill>
                <a:latin typeface="Times New Roman"/>
                <a:cs typeface="Times New Roman"/>
              </a:rPr>
              <a:t>их </a:t>
            </a:r>
            <a:r>
              <a:rPr sz="1100" spc="-10" dirty="0">
                <a:solidFill>
                  <a:srgbClr val="001F5F"/>
                </a:solidFill>
                <a:latin typeface="Times New Roman"/>
                <a:cs typeface="Times New Roman"/>
              </a:rPr>
              <a:t>разъяснение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740961" y="1065148"/>
            <a:ext cx="2626360" cy="2159635"/>
          </a:xfrm>
          <a:custGeom>
            <a:avLst/>
            <a:gdLst/>
            <a:ahLst/>
            <a:cxnLst/>
            <a:rect l="l" t="t" r="r" b="b"/>
            <a:pathLst>
              <a:path w="2626360" h="2159635">
                <a:moveTo>
                  <a:pt x="0" y="359917"/>
                </a:moveTo>
                <a:lnTo>
                  <a:pt x="3286" y="311083"/>
                </a:lnTo>
                <a:lnTo>
                  <a:pt x="12858" y="264245"/>
                </a:lnTo>
                <a:lnTo>
                  <a:pt x="28287" y="219831"/>
                </a:lnTo>
                <a:lnTo>
                  <a:pt x="49144" y="178270"/>
                </a:lnTo>
                <a:lnTo>
                  <a:pt x="75000" y="139992"/>
                </a:lnTo>
                <a:lnTo>
                  <a:pt x="105425" y="105425"/>
                </a:lnTo>
                <a:lnTo>
                  <a:pt x="139992" y="75000"/>
                </a:lnTo>
                <a:lnTo>
                  <a:pt x="178270" y="49144"/>
                </a:lnTo>
                <a:lnTo>
                  <a:pt x="219831" y="28287"/>
                </a:lnTo>
                <a:lnTo>
                  <a:pt x="264245" y="12858"/>
                </a:lnTo>
                <a:lnTo>
                  <a:pt x="311083" y="3286"/>
                </a:lnTo>
                <a:lnTo>
                  <a:pt x="359918" y="0"/>
                </a:lnTo>
                <a:lnTo>
                  <a:pt x="2266315" y="0"/>
                </a:lnTo>
                <a:lnTo>
                  <a:pt x="2315149" y="3286"/>
                </a:lnTo>
                <a:lnTo>
                  <a:pt x="2361987" y="12858"/>
                </a:lnTo>
                <a:lnTo>
                  <a:pt x="2406401" y="28287"/>
                </a:lnTo>
                <a:lnTo>
                  <a:pt x="2447962" y="49144"/>
                </a:lnTo>
                <a:lnTo>
                  <a:pt x="2486240" y="75000"/>
                </a:lnTo>
                <a:lnTo>
                  <a:pt x="2520807" y="105425"/>
                </a:lnTo>
                <a:lnTo>
                  <a:pt x="2551232" y="139992"/>
                </a:lnTo>
                <a:lnTo>
                  <a:pt x="2577088" y="178270"/>
                </a:lnTo>
                <a:lnTo>
                  <a:pt x="2597945" y="219831"/>
                </a:lnTo>
                <a:lnTo>
                  <a:pt x="2613374" y="264245"/>
                </a:lnTo>
                <a:lnTo>
                  <a:pt x="2622946" y="311083"/>
                </a:lnTo>
                <a:lnTo>
                  <a:pt x="2626233" y="359917"/>
                </a:lnTo>
                <a:lnTo>
                  <a:pt x="2626233" y="1799716"/>
                </a:lnTo>
                <a:lnTo>
                  <a:pt x="2622946" y="1848551"/>
                </a:lnTo>
                <a:lnTo>
                  <a:pt x="2613374" y="1895389"/>
                </a:lnTo>
                <a:lnTo>
                  <a:pt x="2597945" y="1939803"/>
                </a:lnTo>
                <a:lnTo>
                  <a:pt x="2577088" y="1981364"/>
                </a:lnTo>
                <a:lnTo>
                  <a:pt x="2551232" y="2019642"/>
                </a:lnTo>
                <a:lnTo>
                  <a:pt x="2520807" y="2054209"/>
                </a:lnTo>
                <a:lnTo>
                  <a:pt x="2486240" y="2084634"/>
                </a:lnTo>
                <a:lnTo>
                  <a:pt x="2447962" y="2110490"/>
                </a:lnTo>
                <a:lnTo>
                  <a:pt x="2406401" y="2131347"/>
                </a:lnTo>
                <a:lnTo>
                  <a:pt x="2361987" y="2146776"/>
                </a:lnTo>
                <a:lnTo>
                  <a:pt x="2315149" y="2156348"/>
                </a:lnTo>
                <a:lnTo>
                  <a:pt x="2266315" y="2159634"/>
                </a:lnTo>
                <a:lnTo>
                  <a:pt x="359918" y="2159634"/>
                </a:lnTo>
                <a:lnTo>
                  <a:pt x="311083" y="2156348"/>
                </a:lnTo>
                <a:lnTo>
                  <a:pt x="264245" y="2146776"/>
                </a:lnTo>
                <a:lnTo>
                  <a:pt x="219831" y="2131347"/>
                </a:lnTo>
                <a:lnTo>
                  <a:pt x="178270" y="2110490"/>
                </a:lnTo>
                <a:lnTo>
                  <a:pt x="139992" y="2084634"/>
                </a:lnTo>
                <a:lnTo>
                  <a:pt x="105425" y="2054209"/>
                </a:lnTo>
                <a:lnTo>
                  <a:pt x="75000" y="2019642"/>
                </a:lnTo>
                <a:lnTo>
                  <a:pt x="49144" y="1981364"/>
                </a:lnTo>
                <a:lnTo>
                  <a:pt x="28287" y="1939803"/>
                </a:lnTo>
                <a:lnTo>
                  <a:pt x="12858" y="1895389"/>
                </a:lnTo>
                <a:lnTo>
                  <a:pt x="3286" y="1848551"/>
                </a:lnTo>
                <a:lnTo>
                  <a:pt x="0" y="1799716"/>
                </a:lnTo>
                <a:lnTo>
                  <a:pt x="0" y="35991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4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942431" y="1237362"/>
            <a:ext cx="2225294" cy="1860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635" algn="ctr">
              <a:lnSpc>
                <a:spcPct val="100000"/>
              </a:lnSpc>
              <a:spcBef>
                <a:spcPts val="105"/>
              </a:spcBef>
            </a:pP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"Индивидуальное углубленное профилактическое консультирование</a:t>
            </a:r>
            <a:r>
              <a:rPr sz="12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</a:t>
            </a:r>
            <a:r>
              <a:rPr sz="1200" b="1" spc="-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2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ведению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</a:t>
            </a:r>
            <a:r>
              <a:rPr sz="12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образа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жизни, рекомендация индивидуальной</a:t>
            </a:r>
            <a:r>
              <a:rPr sz="12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</a:t>
            </a:r>
            <a:r>
              <a:rPr sz="12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питания" (первичное</a:t>
            </a:r>
            <a:r>
              <a:rPr sz="12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посещение)</a:t>
            </a:r>
            <a:endParaRPr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757803" y="3361944"/>
            <a:ext cx="8315325" cy="526415"/>
          </a:xfrm>
          <a:custGeom>
            <a:avLst/>
            <a:gdLst/>
            <a:ahLst/>
            <a:cxnLst/>
            <a:rect l="l" t="t" r="r" b="b"/>
            <a:pathLst>
              <a:path w="8315325" h="526414">
                <a:moveTo>
                  <a:pt x="0" y="87629"/>
                </a:moveTo>
                <a:lnTo>
                  <a:pt x="6889" y="53524"/>
                </a:lnTo>
                <a:lnTo>
                  <a:pt x="25685" y="25669"/>
                </a:lnTo>
                <a:lnTo>
                  <a:pt x="53578" y="6887"/>
                </a:lnTo>
                <a:lnTo>
                  <a:pt x="87757" y="0"/>
                </a:lnTo>
                <a:lnTo>
                  <a:pt x="8227060" y="0"/>
                </a:lnTo>
                <a:lnTo>
                  <a:pt x="8261238" y="6887"/>
                </a:lnTo>
                <a:lnTo>
                  <a:pt x="8289131" y="25669"/>
                </a:lnTo>
                <a:lnTo>
                  <a:pt x="8307927" y="53524"/>
                </a:lnTo>
                <a:lnTo>
                  <a:pt x="8314817" y="87629"/>
                </a:lnTo>
                <a:lnTo>
                  <a:pt x="8314817" y="438657"/>
                </a:lnTo>
                <a:lnTo>
                  <a:pt x="8307927" y="472836"/>
                </a:lnTo>
                <a:lnTo>
                  <a:pt x="8289131" y="500729"/>
                </a:lnTo>
                <a:lnTo>
                  <a:pt x="8261238" y="519525"/>
                </a:lnTo>
                <a:lnTo>
                  <a:pt x="8227060" y="526414"/>
                </a:lnTo>
                <a:lnTo>
                  <a:pt x="87757" y="526414"/>
                </a:lnTo>
                <a:lnTo>
                  <a:pt x="53578" y="519525"/>
                </a:lnTo>
                <a:lnTo>
                  <a:pt x="25685" y="500729"/>
                </a:lnTo>
                <a:lnTo>
                  <a:pt x="6889" y="472836"/>
                </a:lnTo>
                <a:lnTo>
                  <a:pt x="0" y="438657"/>
                </a:lnTo>
                <a:lnTo>
                  <a:pt x="0" y="87629"/>
                </a:lnTo>
                <a:close/>
              </a:path>
            </a:pathLst>
          </a:custGeom>
          <a:solidFill>
            <a:srgbClr val="92D050"/>
          </a:solidFill>
          <a:ln w="28575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926840" y="3437889"/>
            <a:ext cx="7976234" cy="39562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74900" marR="5080" indent="-2362835" algn="ctr">
              <a:lnSpc>
                <a:spcPct val="100000"/>
              </a:lnSpc>
              <a:spcBef>
                <a:spcPts val="105"/>
              </a:spcBef>
            </a:pP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</a:t>
            </a:r>
            <a:r>
              <a:rPr sz="1200" b="1" spc="-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углубленное</a:t>
            </a:r>
            <a:r>
              <a:rPr sz="1200" b="1" spc="-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профилактическое</a:t>
            </a:r>
            <a:r>
              <a:rPr sz="12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</a:t>
            </a:r>
            <a:r>
              <a:rPr sz="1200" b="1" spc="-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</a:t>
            </a:r>
            <a:r>
              <a:rPr sz="12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1200" b="1" spc="-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взрослых, </a:t>
            </a:r>
            <a:endParaRPr lang="ru-RU" sz="1200" b="1" spc="-3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74900" marR="5080" indent="-2362835" algn="ctr">
              <a:lnSpc>
                <a:spcPct val="100000"/>
              </a:lnSpc>
              <a:spcBef>
                <a:spcPts val="105"/>
              </a:spcBef>
            </a:pP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sz="12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sz="12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</a:t>
            </a:r>
            <a:r>
              <a:rPr sz="12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телемедицинских</a:t>
            </a:r>
            <a:r>
              <a:rPr sz="12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endParaRPr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3717" y="4382429"/>
            <a:ext cx="3469640" cy="1940976"/>
            <a:chOff x="112985" y="4016247"/>
            <a:chExt cx="3469640" cy="2781300"/>
          </a:xfrm>
        </p:grpSpPr>
        <p:sp>
          <p:nvSpPr>
            <p:cNvPr id="17" name="object 17"/>
            <p:cNvSpPr/>
            <p:nvPr/>
          </p:nvSpPr>
          <p:spPr>
            <a:xfrm>
              <a:off x="119335" y="4022597"/>
              <a:ext cx="3456940" cy="2768600"/>
            </a:xfrm>
            <a:custGeom>
              <a:avLst/>
              <a:gdLst/>
              <a:ahLst/>
              <a:cxnLst/>
              <a:rect l="l" t="t" r="r" b="b"/>
              <a:pathLst>
                <a:path w="3456940" h="2768600">
                  <a:moveTo>
                    <a:pt x="2994958" y="0"/>
                  </a:moveTo>
                  <a:lnTo>
                    <a:pt x="461397" y="0"/>
                  </a:lnTo>
                  <a:lnTo>
                    <a:pt x="414221" y="2381"/>
                  </a:lnTo>
                  <a:lnTo>
                    <a:pt x="368408" y="9370"/>
                  </a:lnTo>
                  <a:lnTo>
                    <a:pt x="324190" y="20737"/>
                  </a:lnTo>
                  <a:lnTo>
                    <a:pt x="281799" y="36248"/>
                  </a:lnTo>
                  <a:lnTo>
                    <a:pt x="241466" y="55673"/>
                  </a:lnTo>
                  <a:lnTo>
                    <a:pt x="203424" y="78779"/>
                  </a:lnTo>
                  <a:lnTo>
                    <a:pt x="167904" y="105336"/>
                  </a:lnTo>
                  <a:lnTo>
                    <a:pt x="135139" y="135112"/>
                  </a:lnTo>
                  <a:lnTo>
                    <a:pt x="105359" y="167874"/>
                  </a:lnTo>
                  <a:lnTo>
                    <a:pt x="78798" y="203392"/>
                  </a:lnTo>
                  <a:lnTo>
                    <a:pt x="55687" y="241433"/>
                  </a:lnTo>
                  <a:lnTo>
                    <a:pt x="36258" y="281767"/>
                  </a:lnTo>
                  <a:lnTo>
                    <a:pt x="20743" y="324161"/>
                  </a:lnTo>
                  <a:lnTo>
                    <a:pt x="9373" y="368384"/>
                  </a:lnTo>
                  <a:lnTo>
                    <a:pt x="2382" y="414204"/>
                  </a:lnTo>
                  <a:lnTo>
                    <a:pt x="0" y="461390"/>
                  </a:lnTo>
                  <a:lnTo>
                    <a:pt x="0" y="2306891"/>
                  </a:lnTo>
                  <a:lnTo>
                    <a:pt x="2382" y="2354067"/>
                  </a:lnTo>
                  <a:lnTo>
                    <a:pt x="9373" y="2399879"/>
                  </a:lnTo>
                  <a:lnTo>
                    <a:pt x="20743" y="2444097"/>
                  </a:lnTo>
                  <a:lnTo>
                    <a:pt x="36258" y="2486489"/>
                  </a:lnTo>
                  <a:lnTo>
                    <a:pt x="55687" y="2526822"/>
                  </a:lnTo>
                  <a:lnTo>
                    <a:pt x="78798" y="2564864"/>
                  </a:lnTo>
                  <a:lnTo>
                    <a:pt x="105359" y="2600384"/>
                  </a:lnTo>
                  <a:lnTo>
                    <a:pt x="135139" y="2633149"/>
                  </a:lnTo>
                  <a:lnTo>
                    <a:pt x="167904" y="2662929"/>
                  </a:lnTo>
                  <a:lnTo>
                    <a:pt x="203424" y="2689490"/>
                  </a:lnTo>
                  <a:lnTo>
                    <a:pt x="241466" y="2712601"/>
                  </a:lnTo>
                  <a:lnTo>
                    <a:pt x="281799" y="2732030"/>
                  </a:lnTo>
                  <a:lnTo>
                    <a:pt x="324190" y="2747545"/>
                  </a:lnTo>
                  <a:lnTo>
                    <a:pt x="368408" y="2758915"/>
                  </a:lnTo>
                  <a:lnTo>
                    <a:pt x="414221" y="2765906"/>
                  </a:lnTo>
                  <a:lnTo>
                    <a:pt x="461397" y="2768288"/>
                  </a:lnTo>
                  <a:lnTo>
                    <a:pt x="2994958" y="2768288"/>
                  </a:lnTo>
                  <a:lnTo>
                    <a:pt x="3042144" y="2765906"/>
                  </a:lnTo>
                  <a:lnTo>
                    <a:pt x="3087964" y="2758915"/>
                  </a:lnTo>
                  <a:lnTo>
                    <a:pt x="3132187" y="2747545"/>
                  </a:lnTo>
                  <a:lnTo>
                    <a:pt x="3174582" y="2732030"/>
                  </a:lnTo>
                  <a:lnTo>
                    <a:pt x="3214915" y="2712601"/>
                  </a:lnTo>
                  <a:lnTo>
                    <a:pt x="3252957" y="2689490"/>
                  </a:lnTo>
                  <a:lnTo>
                    <a:pt x="3288474" y="2662929"/>
                  </a:lnTo>
                  <a:lnTo>
                    <a:pt x="3321237" y="2633149"/>
                  </a:lnTo>
                  <a:lnTo>
                    <a:pt x="3351012" y="2600384"/>
                  </a:lnTo>
                  <a:lnTo>
                    <a:pt x="3377569" y="2564864"/>
                  </a:lnTo>
                  <a:lnTo>
                    <a:pt x="3400676" y="2526822"/>
                  </a:lnTo>
                  <a:lnTo>
                    <a:pt x="3420100" y="2486489"/>
                  </a:lnTo>
                  <a:lnTo>
                    <a:pt x="3435612" y="2444097"/>
                  </a:lnTo>
                  <a:lnTo>
                    <a:pt x="3446978" y="2399879"/>
                  </a:lnTo>
                  <a:lnTo>
                    <a:pt x="3453968" y="2354067"/>
                  </a:lnTo>
                  <a:lnTo>
                    <a:pt x="3456349" y="2306891"/>
                  </a:lnTo>
                  <a:lnTo>
                    <a:pt x="3456349" y="461390"/>
                  </a:lnTo>
                  <a:lnTo>
                    <a:pt x="3453968" y="414204"/>
                  </a:lnTo>
                  <a:lnTo>
                    <a:pt x="3446978" y="368384"/>
                  </a:lnTo>
                  <a:lnTo>
                    <a:pt x="3435612" y="324161"/>
                  </a:lnTo>
                  <a:lnTo>
                    <a:pt x="3420100" y="281767"/>
                  </a:lnTo>
                  <a:lnTo>
                    <a:pt x="3400676" y="241433"/>
                  </a:lnTo>
                  <a:lnTo>
                    <a:pt x="3377569" y="203392"/>
                  </a:lnTo>
                  <a:lnTo>
                    <a:pt x="3351012" y="167874"/>
                  </a:lnTo>
                  <a:lnTo>
                    <a:pt x="3321237" y="135112"/>
                  </a:lnTo>
                  <a:lnTo>
                    <a:pt x="3288474" y="105336"/>
                  </a:lnTo>
                  <a:lnTo>
                    <a:pt x="3252957" y="78779"/>
                  </a:lnTo>
                  <a:lnTo>
                    <a:pt x="3214915" y="55673"/>
                  </a:lnTo>
                  <a:lnTo>
                    <a:pt x="3174582" y="36248"/>
                  </a:lnTo>
                  <a:lnTo>
                    <a:pt x="3132187" y="20737"/>
                  </a:lnTo>
                  <a:lnTo>
                    <a:pt x="3087964" y="9370"/>
                  </a:lnTo>
                  <a:lnTo>
                    <a:pt x="3042144" y="2381"/>
                  </a:lnTo>
                  <a:lnTo>
                    <a:pt x="2994958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19335" y="4022597"/>
              <a:ext cx="3456940" cy="2768600"/>
            </a:xfrm>
            <a:custGeom>
              <a:avLst/>
              <a:gdLst/>
              <a:ahLst/>
              <a:cxnLst/>
              <a:rect l="l" t="t" r="r" b="b"/>
              <a:pathLst>
                <a:path w="3456940" h="2768600">
                  <a:moveTo>
                    <a:pt x="0" y="461390"/>
                  </a:moveTo>
                  <a:lnTo>
                    <a:pt x="2382" y="414204"/>
                  </a:lnTo>
                  <a:lnTo>
                    <a:pt x="9373" y="368384"/>
                  </a:lnTo>
                  <a:lnTo>
                    <a:pt x="20743" y="324161"/>
                  </a:lnTo>
                  <a:lnTo>
                    <a:pt x="36258" y="281767"/>
                  </a:lnTo>
                  <a:lnTo>
                    <a:pt x="55687" y="241433"/>
                  </a:lnTo>
                  <a:lnTo>
                    <a:pt x="78798" y="203392"/>
                  </a:lnTo>
                  <a:lnTo>
                    <a:pt x="105359" y="167874"/>
                  </a:lnTo>
                  <a:lnTo>
                    <a:pt x="135139" y="135112"/>
                  </a:lnTo>
                  <a:lnTo>
                    <a:pt x="167904" y="105336"/>
                  </a:lnTo>
                  <a:lnTo>
                    <a:pt x="203424" y="78779"/>
                  </a:lnTo>
                  <a:lnTo>
                    <a:pt x="241466" y="55673"/>
                  </a:lnTo>
                  <a:lnTo>
                    <a:pt x="281799" y="36248"/>
                  </a:lnTo>
                  <a:lnTo>
                    <a:pt x="324190" y="20737"/>
                  </a:lnTo>
                  <a:lnTo>
                    <a:pt x="368408" y="9370"/>
                  </a:lnTo>
                  <a:lnTo>
                    <a:pt x="414221" y="2381"/>
                  </a:lnTo>
                  <a:lnTo>
                    <a:pt x="461397" y="0"/>
                  </a:lnTo>
                  <a:lnTo>
                    <a:pt x="2994958" y="0"/>
                  </a:lnTo>
                  <a:lnTo>
                    <a:pt x="3042144" y="2381"/>
                  </a:lnTo>
                  <a:lnTo>
                    <a:pt x="3087964" y="9370"/>
                  </a:lnTo>
                  <a:lnTo>
                    <a:pt x="3132187" y="20737"/>
                  </a:lnTo>
                  <a:lnTo>
                    <a:pt x="3174582" y="36248"/>
                  </a:lnTo>
                  <a:lnTo>
                    <a:pt x="3214915" y="55673"/>
                  </a:lnTo>
                  <a:lnTo>
                    <a:pt x="3252957" y="78779"/>
                  </a:lnTo>
                  <a:lnTo>
                    <a:pt x="3288474" y="105336"/>
                  </a:lnTo>
                  <a:lnTo>
                    <a:pt x="3321237" y="135112"/>
                  </a:lnTo>
                  <a:lnTo>
                    <a:pt x="3351012" y="167874"/>
                  </a:lnTo>
                  <a:lnTo>
                    <a:pt x="3377569" y="203392"/>
                  </a:lnTo>
                  <a:lnTo>
                    <a:pt x="3400676" y="241433"/>
                  </a:lnTo>
                  <a:lnTo>
                    <a:pt x="3420100" y="281767"/>
                  </a:lnTo>
                  <a:lnTo>
                    <a:pt x="3435612" y="324161"/>
                  </a:lnTo>
                  <a:lnTo>
                    <a:pt x="3446978" y="368384"/>
                  </a:lnTo>
                  <a:lnTo>
                    <a:pt x="3453968" y="414204"/>
                  </a:lnTo>
                  <a:lnTo>
                    <a:pt x="3456349" y="461390"/>
                  </a:lnTo>
                  <a:lnTo>
                    <a:pt x="3456349" y="2306891"/>
                  </a:lnTo>
                  <a:lnTo>
                    <a:pt x="3453968" y="2354067"/>
                  </a:lnTo>
                  <a:lnTo>
                    <a:pt x="3446978" y="2399879"/>
                  </a:lnTo>
                  <a:lnTo>
                    <a:pt x="3435612" y="2444097"/>
                  </a:lnTo>
                  <a:lnTo>
                    <a:pt x="3420100" y="2486489"/>
                  </a:lnTo>
                  <a:lnTo>
                    <a:pt x="3400676" y="2526822"/>
                  </a:lnTo>
                  <a:lnTo>
                    <a:pt x="3377569" y="2564864"/>
                  </a:lnTo>
                  <a:lnTo>
                    <a:pt x="3351012" y="2600384"/>
                  </a:lnTo>
                  <a:lnTo>
                    <a:pt x="3321237" y="2633149"/>
                  </a:lnTo>
                  <a:lnTo>
                    <a:pt x="3288474" y="2662929"/>
                  </a:lnTo>
                  <a:lnTo>
                    <a:pt x="3252957" y="2689490"/>
                  </a:lnTo>
                  <a:lnTo>
                    <a:pt x="3214915" y="2712601"/>
                  </a:lnTo>
                  <a:lnTo>
                    <a:pt x="3174582" y="2732030"/>
                  </a:lnTo>
                  <a:lnTo>
                    <a:pt x="3132187" y="2747545"/>
                  </a:lnTo>
                  <a:lnTo>
                    <a:pt x="3087964" y="2758915"/>
                  </a:lnTo>
                  <a:lnTo>
                    <a:pt x="3042144" y="2765906"/>
                  </a:lnTo>
                  <a:lnTo>
                    <a:pt x="2994958" y="2768288"/>
                  </a:lnTo>
                  <a:lnTo>
                    <a:pt x="461397" y="2768288"/>
                  </a:lnTo>
                  <a:lnTo>
                    <a:pt x="414221" y="2765906"/>
                  </a:lnTo>
                  <a:lnTo>
                    <a:pt x="368408" y="2758915"/>
                  </a:lnTo>
                  <a:lnTo>
                    <a:pt x="324190" y="2747545"/>
                  </a:lnTo>
                  <a:lnTo>
                    <a:pt x="281799" y="2732030"/>
                  </a:lnTo>
                  <a:lnTo>
                    <a:pt x="241466" y="2712601"/>
                  </a:lnTo>
                  <a:lnTo>
                    <a:pt x="203424" y="2689490"/>
                  </a:lnTo>
                  <a:lnTo>
                    <a:pt x="167904" y="2662929"/>
                  </a:lnTo>
                  <a:lnTo>
                    <a:pt x="135139" y="2633149"/>
                  </a:lnTo>
                  <a:lnTo>
                    <a:pt x="105359" y="2600384"/>
                  </a:lnTo>
                  <a:lnTo>
                    <a:pt x="78798" y="2564864"/>
                  </a:lnTo>
                  <a:lnTo>
                    <a:pt x="55687" y="2526822"/>
                  </a:lnTo>
                  <a:lnTo>
                    <a:pt x="36258" y="2486489"/>
                  </a:lnTo>
                  <a:lnTo>
                    <a:pt x="20743" y="2444097"/>
                  </a:lnTo>
                  <a:lnTo>
                    <a:pt x="9373" y="2399879"/>
                  </a:lnTo>
                  <a:lnTo>
                    <a:pt x="2382" y="2354067"/>
                  </a:lnTo>
                  <a:lnTo>
                    <a:pt x="0" y="2306891"/>
                  </a:lnTo>
                  <a:lnTo>
                    <a:pt x="0" y="461390"/>
                  </a:lnTo>
                  <a:close/>
                </a:path>
              </a:pathLst>
            </a:custGeom>
            <a:grpFill/>
            <a:ln w="12699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81000" y="4463922"/>
            <a:ext cx="2964941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 marR="5080" indent="-7366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II.</a:t>
            </a:r>
            <a:r>
              <a:rPr sz="20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</a:t>
            </a:r>
            <a:r>
              <a:rPr sz="2000" b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2000" b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965" marR="347980" indent="1270"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sz="2000" b="1" spc="-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диспансерного наблюдения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757803" y="4037329"/>
            <a:ext cx="3274695" cy="526415"/>
          </a:xfrm>
          <a:custGeom>
            <a:avLst/>
            <a:gdLst/>
            <a:ahLst/>
            <a:cxnLst/>
            <a:rect l="l" t="t" r="r" b="b"/>
            <a:pathLst>
              <a:path w="3274695" h="526414">
                <a:moveTo>
                  <a:pt x="0" y="87757"/>
                </a:moveTo>
                <a:lnTo>
                  <a:pt x="6889" y="53578"/>
                </a:lnTo>
                <a:lnTo>
                  <a:pt x="25685" y="25685"/>
                </a:lnTo>
                <a:lnTo>
                  <a:pt x="53578" y="6889"/>
                </a:lnTo>
                <a:lnTo>
                  <a:pt x="87757" y="0"/>
                </a:lnTo>
                <a:lnTo>
                  <a:pt x="3186556" y="0"/>
                </a:lnTo>
                <a:lnTo>
                  <a:pt x="3220735" y="6889"/>
                </a:lnTo>
                <a:lnTo>
                  <a:pt x="3248628" y="25685"/>
                </a:lnTo>
                <a:lnTo>
                  <a:pt x="3267424" y="53578"/>
                </a:lnTo>
                <a:lnTo>
                  <a:pt x="3274314" y="87757"/>
                </a:lnTo>
                <a:lnTo>
                  <a:pt x="3274314" y="438658"/>
                </a:lnTo>
                <a:lnTo>
                  <a:pt x="3267424" y="472836"/>
                </a:lnTo>
                <a:lnTo>
                  <a:pt x="3248628" y="500729"/>
                </a:lnTo>
                <a:lnTo>
                  <a:pt x="3220735" y="519525"/>
                </a:lnTo>
                <a:lnTo>
                  <a:pt x="3186556" y="526415"/>
                </a:lnTo>
                <a:lnTo>
                  <a:pt x="87757" y="526415"/>
                </a:lnTo>
                <a:lnTo>
                  <a:pt x="53578" y="519525"/>
                </a:lnTo>
                <a:lnTo>
                  <a:pt x="25685" y="500729"/>
                </a:lnTo>
                <a:lnTo>
                  <a:pt x="6889" y="472836"/>
                </a:lnTo>
                <a:lnTo>
                  <a:pt x="0" y="438658"/>
                </a:lnTo>
                <a:lnTo>
                  <a:pt x="0" y="8775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926840" y="4029583"/>
            <a:ext cx="298907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</a:t>
            </a:r>
            <a:r>
              <a:rPr sz="12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</a:t>
            </a:r>
            <a:endParaRPr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ct val="100000"/>
              </a:lnSpc>
            </a:pPr>
            <a:r>
              <a:rPr sz="12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(ДН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sz="12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sz="12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sz="12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sz="12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постановки</a:t>
            </a:r>
            <a:r>
              <a:rPr sz="12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учет)</a:t>
            </a:r>
            <a:endParaRPr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117206" y="4037457"/>
            <a:ext cx="3274695" cy="526415"/>
          </a:xfrm>
          <a:custGeom>
            <a:avLst/>
            <a:gdLst/>
            <a:ahLst/>
            <a:cxnLst/>
            <a:rect l="l" t="t" r="r" b="b"/>
            <a:pathLst>
              <a:path w="3274695" h="526414">
                <a:moveTo>
                  <a:pt x="0" y="87757"/>
                </a:moveTo>
                <a:lnTo>
                  <a:pt x="6889" y="53578"/>
                </a:lnTo>
                <a:lnTo>
                  <a:pt x="25685" y="25685"/>
                </a:lnTo>
                <a:lnTo>
                  <a:pt x="53578" y="6889"/>
                </a:lnTo>
                <a:lnTo>
                  <a:pt x="87757" y="0"/>
                </a:lnTo>
                <a:lnTo>
                  <a:pt x="3186557" y="0"/>
                </a:lnTo>
                <a:lnTo>
                  <a:pt x="3220735" y="6889"/>
                </a:lnTo>
                <a:lnTo>
                  <a:pt x="3248628" y="25685"/>
                </a:lnTo>
                <a:lnTo>
                  <a:pt x="3267424" y="53578"/>
                </a:lnTo>
                <a:lnTo>
                  <a:pt x="3274314" y="87757"/>
                </a:lnTo>
                <a:lnTo>
                  <a:pt x="3274314" y="438658"/>
                </a:lnTo>
                <a:lnTo>
                  <a:pt x="3267424" y="472836"/>
                </a:lnTo>
                <a:lnTo>
                  <a:pt x="3248628" y="500729"/>
                </a:lnTo>
                <a:lnTo>
                  <a:pt x="3220735" y="519525"/>
                </a:lnTo>
                <a:lnTo>
                  <a:pt x="3186557" y="526415"/>
                </a:lnTo>
                <a:lnTo>
                  <a:pt x="87757" y="526415"/>
                </a:lnTo>
                <a:lnTo>
                  <a:pt x="53578" y="519525"/>
                </a:lnTo>
                <a:lnTo>
                  <a:pt x="25685" y="500729"/>
                </a:lnTo>
                <a:lnTo>
                  <a:pt x="6889" y="472836"/>
                </a:lnTo>
                <a:lnTo>
                  <a:pt x="0" y="438658"/>
                </a:lnTo>
                <a:lnTo>
                  <a:pt x="0" y="87757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28574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214026" y="4029836"/>
            <a:ext cx="307297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(ДН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sz="12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sz="12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sz="12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постановки</a:t>
            </a:r>
            <a:r>
              <a:rPr sz="12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учет)</a:t>
            </a:r>
            <a:r>
              <a:rPr sz="12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</a:t>
            </a:r>
            <a:r>
              <a:rPr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</a:t>
            </a:r>
            <a:r>
              <a:rPr sz="12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диетолога</a:t>
            </a:r>
            <a:endParaRPr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0573639" y="4037329"/>
            <a:ext cx="1518920" cy="2753995"/>
          </a:xfrm>
          <a:custGeom>
            <a:avLst/>
            <a:gdLst/>
            <a:ahLst/>
            <a:cxnLst/>
            <a:rect l="l" t="t" r="r" b="b"/>
            <a:pathLst>
              <a:path w="1518920" h="2753995">
                <a:moveTo>
                  <a:pt x="0" y="253111"/>
                </a:moveTo>
                <a:lnTo>
                  <a:pt x="4076" y="207604"/>
                </a:lnTo>
                <a:lnTo>
                  <a:pt x="15830" y="164777"/>
                </a:lnTo>
                <a:lnTo>
                  <a:pt x="34548" y="125344"/>
                </a:lnTo>
                <a:lnTo>
                  <a:pt x="59516" y="90019"/>
                </a:lnTo>
                <a:lnTo>
                  <a:pt x="90019" y="59516"/>
                </a:lnTo>
                <a:lnTo>
                  <a:pt x="125344" y="34548"/>
                </a:lnTo>
                <a:lnTo>
                  <a:pt x="164777" y="15830"/>
                </a:lnTo>
                <a:lnTo>
                  <a:pt x="207604" y="4076"/>
                </a:lnTo>
                <a:lnTo>
                  <a:pt x="253110" y="0"/>
                </a:lnTo>
                <a:lnTo>
                  <a:pt x="1265681" y="0"/>
                </a:lnTo>
                <a:lnTo>
                  <a:pt x="1311188" y="4076"/>
                </a:lnTo>
                <a:lnTo>
                  <a:pt x="1354015" y="15830"/>
                </a:lnTo>
                <a:lnTo>
                  <a:pt x="1393448" y="34548"/>
                </a:lnTo>
                <a:lnTo>
                  <a:pt x="1428773" y="59516"/>
                </a:lnTo>
                <a:lnTo>
                  <a:pt x="1459276" y="90019"/>
                </a:lnTo>
                <a:lnTo>
                  <a:pt x="1484244" y="125344"/>
                </a:lnTo>
                <a:lnTo>
                  <a:pt x="1502962" y="164777"/>
                </a:lnTo>
                <a:lnTo>
                  <a:pt x="1514716" y="207604"/>
                </a:lnTo>
                <a:lnTo>
                  <a:pt x="1518792" y="253111"/>
                </a:lnTo>
                <a:lnTo>
                  <a:pt x="1518792" y="2500414"/>
                </a:lnTo>
                <a:lnTo>
                  <a:pt x="1514716" y="2545915"/>
                </a:lnTo>
                <a:lnTo>
                  <a:pt x="1502962" y="2588741"/>
                </a:lnTo>
                <a:lnTo>
                  <a:pt x="1484244" y="2628177"/>
                </a:lnTo>
                <a:lnTo>
                  <a:pt x="1459276" y="2663508"/>
                </a:lnTo>
                <a:lnTo>
                  <a:pt x="1428773" y="2694019"/>
                </a:lnTo>
                <a:lnTo>
                  <a:pt x="1393448" y="2718994"/>
                </a:lnTo>
                <a:lnTo>
                  <a:pt x="1354015" y="2737718"/>
                </a:lnTo>
                <a:lnTo>
                  <a:pt x="1311188" y="2749478"/>
                </a:lnTo>
                <a:lnTo>
                  <a:pt x="1265681" y="2753556"/>
                </a:lnTo>
                <a:lnTo>
                  <a:pt x="253110" y="2753556"/>
                </a:lnTo>
                <a:lnTo>
                  <a:pt x="207604" y="2749478"/>
                </a:lnTo>
                <a:lnTo>
                  <a:pt x="164777" y="2737718"/>
                </a:lnTo>
                <a:lnTo>
                  <a:pt x="125344" y="2718994"/>
                </a:lnTo>
                <a:lnTo>
                  <a:pt x="90019" y="2694019"/>
                </a:lnTo>
                <a:lnTo>
                  <a:pt x="59516" y="2663508"/>
                </a:lnTo>
                <a:lnTo>
                  <a:pt x="34548" y="2628177"/>
                </a:lnTo>
                <a:lnTo>
                  <a:pt x="15830" y="2588741"/>
                </a:lnTo>
                <a:lnTo>
                  <a:pt x="4076" y="2545915"/>
                </a:lnTo>
                <a:lnTo>
                  <a:pt x="0" y="2500414"/>
                </a:lnTo>
                <a:lnTo>
                  <a:pt x="0" y="253111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0678541" y="4814017"/>
            <a:ext cx="1282039" cy="11592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Повторное </a:t>
            </a:r>
            <a:r>
              <a:rPr sz="1200" b="1" spc="-10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</a:t>
            </a:r>
            <a:r>
              <a:rPr sz="1200" b="1" spc="-1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spc="-10" dirty="0">
              <a:solidFill>
                <a:srgbClr val="00A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(ДН</a:t>
            </a:r>
            <a:r>
              <a:rPr sz="1200" b="1" spc="-3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sz="1200" b="1" spc="-4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spc="-40" dirty="0">
              <a:solidFill>
                <a:srgbClr val="00A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sz="1200" b="1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sz="1200" b="1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яцев</a:t>
            </a:r>
            <a:r>
              <a:rPr sz="1200" b="1" spc="1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spc="15" dirty="0">
              <a:solidFill>
                <a:srgbClr val="00A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sz="1200" b="1" spc="-1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постановки</a:t>
            </a:r>
            <a:r>
              <a:rPr sz="1200" b="1" spc="-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1200" b="1" spc="-1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743515" y="4607877"/>
            <a:ext cx="3303270" cy="2197735"/>
            <a:chOff x="3743515" y="4607877"/>
            <a:chExt cx="3303270" cy="2197735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7" name="object 27"/>
            <p:cNvSpPr/>
            <p:nvPr/>
          </p:nvSpPr>
          <p:spPr>
            <a:xfrm>
              <a:off x="3757803" y="4622165"/>
              <a:ext cx="3274695" cy="2169160"/>
            </a:xfrm>
            <a:custGeom>
              <a:avLst/>
              <a:gdLst/>
              <a:ahLst/>
              <a:cxnLst/>
              <a:rect l="l" t="t" r="r" b="b"/>
              <a:pathLst>
                <a:path w="3274695" h="2169159">
                  <a:moveTo>
                    <a:pt x="3014345" y="0"/>
                  </a:moveTo>
                  <a:lnTo>
                    <a:pt x="259969" y="0"/>
                  </a:lnTo>
                  <a:lnTo>
                    <a:pt x="213223" y="4186"/>
                  </a:lnTo>
                  <a:lnTo>
                    <a:pt x="169233" y="16257"/>
                  </a:lnTo>
                  <a:lnTo>
                    <a:pt x="128730" y="35480"/>
                  </a:lnTo>
                  <a:lnTo>
                    <a:pt x="92449" y="61121"/>
                  </a:lnTo>
                  <a:lnTo>
                    <a:pt x="61121" y="92449"/>
                  </a:lnTo>
                  <a:lnTo>
                    <a:pt x="35480" y="128730"/>
                  </a:lnTo>
                  <a:lnTo>
                    <a:pt x="16257" y="169233"/>
                  </a:lnTo>
                  <a:lnTo>
                    <a:pt x="4186" y="213223"/>
                  </a:lnTo>
                  <a:lnTo>
                    <a:pt x="0" y="259969"/>
                  </a:lnTo>
                  <a:lnTo>
                    <a:pt x="0" y="1908759"/>
                  </a:lnTo>
                  <a:lnTo>
                    <a:pt x="4186" y="1955487"/>
                  </a:lnTo>
                  <a:lnTo>
                    <a:pt x="16257" y="1999468"/>
                  </a:lnTo>
                  <a:lnTo>
                    <a:pt x="35480" y="2039967"/>
                  </a:lnTo>
                  <a:lnTo>
                    <a:pt x="61121" y="2076250"/>
                  </a:lnTo>
                  <a:lnTo>
                    <a:pt x="92449" y="2107582"/>
                  </a:lnTo>
                  <a:lnTo>
                    <a:pt x="128730" y="2133230"/>
                  </a:lnTo>
                  <a:lnTo>
                    <a:pt x="169233" y="2152459"/>
                  </a:lnTo>
                  <a:lnTo>
                    <a:pt x="213223" y="2164534"/>
                  </a:lnTo>
                  <a:lnTo>
                    <a:pt x="259969" y="2168723"/>
                  </a:lnTo>
                  <a:lnTo>
                    <a:pt x="3014345" y="2168723"/>
                  </a:lnTo>
                  <a:lnTo>
                    <a:pt x="3061057" y="2164534"/>
                  </a:lnTo>
                  <a:lnTo>
                    <a:pt x="3105029" y="2152459"/>
                  </a:lnTo>
                  <a:lnTo>
                    <a:pt x="3145526" y="2133230"/>
                  </a:lnTo>
                  <a:lnTo>
                    <a:pt x="3181812" y="2107582"/>
                  </a:lnTo>
                  <a:lnTo>
                    <a:pt x="3213150" y="2076250"/>
                  </a:lnTo>
                  <a:lnTo>
                    <a:pt x="3238805" y="2039967"/>
                  </a:lnTo>
                  <a:lnTo>
                    <a:pt x="3258041" y="1999468"/>
                  </a:lnTo>
                  <a:lnTo>
                    <a:pt x="3270123" y="1955487"/>
                  </a:lnTo>
                  <a:lnTo>
                    <a:pt x="3274314" y="1908759"/>
                  </a:lnTo>
                  <a:lnTo>
                    <a:pt x="3274314" y="259969"/>
                  </a:lnTo>
                  <a:lnTo>
                    <a:pt x="3270123" y="213223"/>
                  </a:lnTo>
                  <a:lnTo>
                    <a:pt x="3258041" y="169233"/>
                  </a:lnTo>
                  <a:lnTo>
                    <a:pt x="3238805" y="128730"/>
                  </a:lnTo>
                  <a:lnTo>
                    <a:pt x="3213150" y="92449"/>
                  </a:lnTo>
                  <a:lnTo>
                    <a:pt x="3181812" y="61121"/>
                  </a:lnTo>
                  <a:lnTo>
                    <a:pt x="3145526" y="35480"/>
                  </a:lnTo>
                  <a:lnTo>
                    <a:pt x="3105029" y="16257"/>
                  </a:lnTo>
                  <a:lnTo>
                    <a:pt x="3061057" y="4186"/>
                  </a:lnTo>
                  <a:lnTo>
                    <a:pt x="3014345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757803" y="4622165"/>
              <a:ext cx="3274695" cy="2169160"/>
            </a:xfrm>
            <a:custGeom>
              <a:avLst/>
              <a:gdLst/>
              <a:ahLst/>
              <a:cxnLst/>
              <a:rect l="l" t="t" r="r" b="b"/>
              <a:pathLst>
                <a:path w="3274695" h="2169159">
                  <a:moveTo>
                    <a:pt x="0" y="259969"/>
                  </a:moveTo>
                  <a:lnTo>
                    <a:pt x="4186" y="213223"/>
                  </a:lnTo>
                  <a:lnTo>
                    <a:pt x="16257" y="169233"/>
                  </a:lnTo>
                  <a:lnTo>
                    <a:pt x="35480" y="128730"/>
                  </a:lnTo>
                  <a:lnTo>
                    <a:pt x="61121" y="92449"/>
                  </a:lnTo>
                  <a:lnTo>
                    <a:pt x="92449" y="61121"/>
                  </a:lnTo>
                  <a:lnTo>
                    <a:pt x="128730" y="35480"/>
                  </a:lnTo>
                  <a:lnTo>
                    <a:pt x="169233" y="16257"/>
                  </a:lnTo>
                  <a:lnTo>
                    <a:pt x="213223" y="4186"/>
                  </a:lnTo>
                  <a:lnTo>
                    <a:pt x="259969" y="0"/>
                  </a:lnTo>
                  <a:lnTo>
                    <a:pt x="3014345" y="0"/>
                  </a:lnTo>
                  <a:lnTo>
                    <a:pt x="3061057" y="4186"/>
                  </a:lnTo>
                  <a:lnTo>
                    <a:pt x="3105029" y="16257"/>
                  </a:lnTo>
                  <a:lnTo>
                    <a:pt x="3145526" y="35480"/>
                  </a:lnTo>
                  <a:lnTo>
                    <a:pt x="3181812" y="61121"/>
                  </a:lnTo>
                  <a:lnTo>
                    <a:pt x="3213150" y="92449"/>
                  </a:lnTo>
                  <a:lnTo>
                    <a:pt x="3238805" y="128730"/>
                  </a:lnTo>
                  <a:lnTo>
                    <a:pt x="3258041" y="169233"/>
                  </a:lnTo>
                  <a:lnTo>
                    <a:pt x="3270123" y="213223"/>
                  </a:lnTo>
                  <a:lnTo>
                    <a:pt x="3274314" y="259969"/>
                  </a:lnTo>
                  <a:lnTo>
                    <a:pt x="3274314" y="1908759"/>
                  </a:lnTo>
                  <a:lnTo>
                    <a:pt x="3270123" y="1955487"/>
                  </a:lnTo>
                  <a:lnTo>
                    <a:pt x="3258041" y="1999468"/>
                  </a:lnTo>
                  <a:lnTo>
                    <a:pt x="3238805" y="2039967"/>
                  </a:lnTo>
                  <a:lnTo>
                    <a:pt x="3213150" y="2076250"/>
                  </a:lnTo>
                  <a:lnTo>
                    <a:pt x="3181812" y="2107582"/>
                  </a:lnTo>
                  <a:lnTo>
                    <a:pt x="3145526" y="2133230"/>
                  </a:lnTo>
                  <a:lnTo>
                    <a:pt x="3105029" y="2152459"/>
                  </a:lnTo>
                  <a:lnTo>
                    <a:pt x="3061057" y="2164534"/>
                  </a:lnTo>
                  <a:lnTo>
                    <a:pt x="3014345" y="2168723"/>
                  </a:lnTo>
                  <a:lnTo>
                    <a:pt x="259969" y="2168723"/>
                  </a:lnTo>
                  <a:lnTo>
                    <a:pt x="213223" y="2164534"/>
                  </a:lnTo>
                  <a:lnTo>
                    <a:pt x="169233" y="2152459"/>
                  </a:lnTo>
                  <a:lnTo>
                    <a:pt x="128730" y="2133230"/>
                  </a:lnTo>
                  <a:lnTo>
                    <a:pt x="92449" y="2107582"/>
                  </a:lnTo>
                  <a:lnTo>
                    <a:pt x="61121" y="2076250"/>
                  </a:lnTo>
                  <a:lnTo>
                    <a:pt x="35480" y="2039967"/>
                  </a:lnTo>
                  <a:lnTo>
                    <a:pt x="16257" y="1999468"/>
                  </a:lnTo>
                  <a:lnTo>
                    <a:pt x="4186" y="1955487"/>
                  </a:lnTo>
                  <a:lnTo>
                    <a:pt x="0" y="1908759"/>
                  </a:lnTo>
                  <a:lnTo>
                    <a:pt x="0" y="259969"/>
                  </a:lnTo>
                  <a:close/>
                </a:path>
              </a:pathLst>
            </a:custGeom>
            <a:grpFill/>
            <a:ln w="28575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3913123" y="4935728"/>
            <a:ext cx="7810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913123" y="5621832"/>
            <a:ext cx="781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13123" y="6307632"/>
            <a:ext cx="781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900" spc="-50" dirty="0">
                <a:solidFill>
                  <a:srgbClr val="001F5F"/>
                </a:solidFill>
                <a:latin typeface="Wingdings"/>
                <a:cs typeface="Wingdings"/>
              </a:rPr>
              <a:t></a:t>
            </a:r>
            <a:endParaRPr sz="900">
              <a:latin typeface="Wingdings"/>
              <a:cs typeface="Wingding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13123" y="4661407"/>
            <a:ext cx="2938780" cy="2083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9085" algn="l"/>
              </a:tabLst>
            </a:pP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Прием</a:t>
            </a:r>
            <a:r>
              <a:rPr sz="9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(осмотр)</a:t>
            </a:r>
            <a:r>
              <a:rPr sz="9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врачом/фельдшером</a:t>
            </a:r>
            <a:r>
              <a:rPr sz="9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центра</a:t>
            </a:r>
            <a:r>
              <a:rPr sz="9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здоровья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для</a:t>
            </a:r>
            <a:r>
              <a:rPr sz="9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взрослых</a:t>
            </a:r>
            <a:endParaRPr sz="900" dirty="0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</a:pP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Анкетирование</a:t>
            </a:r>
            <a:r>
              <a:rPr sz="900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пациента</a:t>
            </a:r>
            <a:r>
              <a:rPr sz="9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по</a:t>
            </a:r>
            <a:r>
              <a:rPr sz="9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теме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25" dirty="0">
                <a:solidFill>
                  <a:srgbClr val="001F5F"/>
                </a:solidFill>
                <a:latin typeface="Times New Roman"/>
                <a:cs typeface="Times New Roman"/>
              </a:rPr>
              <a:t>ЗОЖ</a:t>
            </a:r>
            <a:endParaRPr sz="900" dirty="0">
              <a:latin typeface="Times New Roman"/>
              <a:cs typeface="Times New Roman"/>
            </a:endParaRPr>
          </a:p>
          <a:p>
            <a:pPr marL="299085" marR="334645">
              <a:lnSpc>
                <a:spcPct val="100000"/>
              </a:lnSpc>
            </a:pP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Анкетирование</a:t>
            </a:r>
            <a:r>
              <a:rPr sz="9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пациента по</a:t>
            </a:r>
            <a:r>
              <a:rPr sz="9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вопросам</a:t>
            </a:r>
            <a:r>
              <a:rPr sz="9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питания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900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биоимпедансометрии</a:t>
            </a:r>
            <a:endParaRPr sz="900" dirty="0">
              <a:latin typeface="Times New Roman"/>
              <a:cs typeface="Times New Roman"/>
            </a:endParaRPr>
          </a:p>
          <a:p>
            <a:pPr marL="299085" marR="142875">
              <a:lnSpc>
                <a:spcPct val="100000"/>
              </a:lnSpc>
            </a:pP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900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антропометрии</a:t>
            </a:r>
            <a:r>
              <a:rPr sz="900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(рост,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вес,</a:t>
            </a:r>
            <a:r>
              <a:rPr sz="9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окружность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талии,</a:t>
            </a:r>
            <a:r>
              <a:rPr sz="9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окружность</a:t>
            </a:r>
            <a:r>
              <a:rPr sz="90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бедер,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 вычисление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20" dirty="0">
                <a:solidFill>
                  <a:srgbClr val="001F5F"/>
                </a:solidFill>
                <a:latin typeface="Times New Roman"/>
                <a:cs typeface="Times New Roman"/>
              </a:rPr>
              <a:t>ИМТ)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900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динамометрии</a:t>
            </a:r>
            <a:endParaRPr sz="900" dirty="0">
              <a:latin typeface="Times New Roman"/>
              <a:cs typeface="Times New Roman"/>
            </a:endParaRPr>
          </a:p>
          <a:p>
            <a:pPr marL="299085" marR="26670">
              <a:lnSpc>
                <a:spcPct val="100000"/>
              </a:lnSpc>
            </a:pP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900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исследования</a:t>
            </a:r>
            <a:r>
              <a:rPr sz="900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при</a:t>
            </a:r>
            <a:r>
              <a:rPr sz="9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помощи</a:t>
            </a:r>
            <a:r>
              <a:rPr sz="9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смокелайзера Проведение</a:t>
            </a:r>
            <a:r>
              <a:rPr sz="900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спирометрии</a:t>
            </a:r>
            <a:endParaRPr sz="900" dirty="0">
              <a:latin typeface="Times New Roman"/>
              <a:cs typeface="Times New Roman"/>
            </a:endParaRPr>
          </a:p>
          <a:p>
            <a:pPr marL="299085" marR="513080">
              <a:lnSpc>
                <a:spcPct val="100000"/>
              </a:lnSpc>
            </a:pP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900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пульсоксиметрии/</a:t>
            </a:r>
            <a:r>
              <a:rPr sz="900" spc="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применение ангиоскана</a:t>
            </a:r>
            <a:endParaRPr sz="900" dirty="0">
              <a:latin typeface="Times New Roman"/>
              <a:cs typeface="Times New Roman"/>
            </a:endParaRPr>
          </a:p>
          <a:p>
            <a:pPr marL="299085" marR="60325">
              <a:lnSpc>
                <a:spcPct val="100000"/>
              </a:lnSpc>
            </a:pP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Осмотр</a:t>
            </a:r>
            <a:r>
              <a:rPr sz="90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(консультация)</a:t>
            </a:r>
            <a:r>
              <a:rPr sz="900" spc="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психологом</a:t>
            </a:r>
            <a:r>
              <a:rPr sz="90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(по</a:t>
            </a:r>
            <a:r>
              <a:rPr sz="9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показаниям) 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Осмотр</a:t>
            </a:r>
            <a:r>
              <a:rPr sz="9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(консультация)</a:t>
            </a:r>
            <a:r>
              <a:rPr sz="900" spc="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врачом-</a:t>
            </a:r>
            <a:r>
              <a:rPr sz="900" dirty="0">
                <a:solidFill>
                  <a:srgbClr val="001F5F"/>
                </a:solidFill>
                <a:latin typeface="Times New Roman"/>
                <a:cs typeface="Times New Roman"/>
              </a:rPr>
              <a:t>диетологом</a:t>
            </a:r>
            <a:r>
              <a:rPr sz="9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900" spc="-25" dirty="0">
                <a:solidFill>
                  <a:srgbClr val="001F5F"/>
                </a:solidFill>
                <a:latin typeface="Times New Roman"/>
                <a:cs typeface="Times New Roman"/>
              </a:rPr>
              <a:t>(по</a:t>
            </a:r>
            <a:r>
              <a:rPr sz="900" spc="-10" dirty="0">
                <a:solidFill>
                  <a:srgbClr val="001F5F"/>
                </a:solidFill>
                <a:latin typeface="Times New Roman"/>
                <a:cs typeface="Times New Roman"/>
              </a:rPr>
              <a:t> показаниям)</a:t>
            </a:r>
            <a:endParaRPr sz="900" dirty="0">
              <a:latin typeface="Times New Roman"/>
              <a:cs typeface="Times New Roman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7102919" y="4607877"/>
            <a:ext cx="3303270" cy="2197735"/>
            <a:chOff x="7102919" y="4607877"/>
            <a:chExt cx="3303270" cy="219773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4" name="object 34"/>
            <p:cNvSpPr/>
            <p:nvPr/>
          </p:nvSpPr>
          <p:spPr>
            <a:xfrm>
              <a:off x="7117206" y="4622165"/>
              <a:ext cx="3274695" cy="2169160"/>
            </a:xfrm>
            <a:custGeom>
              <a:avLst/>
              <a:gdLst/>
              <a:ahLst/>
              <a:cxnLst/>
              <a:rect l="l" t="t" r="r" b="b"/>
              <a:pathLst>
                <a:path w="3274695" h="2169159">
                  <a:moveTo>
                    <a:pt x="3014345" y="0"/>
                  </a:moveTo>
                  <a:lnTo>
                    <a:pt x="259969" y="0"/>
                  </a:lnTo>
                  <a:lnTo>
                    <a:pt x="213223" y="4186"/>
                  </a:lnTo>
                  <a:lnTo>
                    <a:pt x="169233" y="16257"/>
                  </a:lnTo>
                  <a:lnTo>
                    <a:pt x="128730" y="35480"/>
                  </a:lnTo>
                  <a:lnTo>
                    <a:pt x="92449" y="61121"/>
                  </a:lnTo>
                  <a:lnTo>
                    <a:pt x="61121" y="92449"/>
                  </a:lnTo>
                  <a:lnTo>
                    <a:pt x="35480" y="128730"/>
                  </a:lnTo>
                  <a:lnTo>
                    <a:pt x="16257" y="169233"/>
                  </a:lnTo>
                  <a:lnTo>
                    <a:pt x="4186" y="213223"/>
                  </a:lnTo>
                  <a:lnTo>
                    <a:pt x="0" y="259969"/>
                  </a:lnTo>
                  <a:lnTo>
                    <a:pt x="0" y="1908759"/>
                  </a:lnTo>
                  <a:lnTo>
                    <a:pt x="4186" y="1955487"/>
                  </a:lnTo>
                  <a:lnTo>
                    <a:pt x="16257" y="1999468"/>
                  </a:lnTo>
                  <a:lnTo>
                    <a:pt x="35480" y="2039967"/>
                  </a:lnTo>
                  <a:lnTo>
                    <a:pt x="61121" y="2076250"/>
                  </a:lnTo>
                  <a:lnTo>
                    <a:pt x="92449" y="2107582"/>
                  </a:lnTo>
                  <a:lnTo>
                    <a:pt x="128730" y="2133230"/>
                  </a:lnTo>
                  <a:lnTo>
                    <a:pt x="169233" y="2152459"/>
                  </a:lnTo>
                  <a:lnTo>
                    <a:pt x="213223" y="2164534"/>
                  </a:lnTo>
                  <a:lnTo>
                    <a:pt x="259969" y="2168723"/>
                  </a:lnTo>
                  <a:lnTo>
                    <a:pt x="3014345" y="2168723"/>
                  </a:lnTo>
                  <a:lnTo>
                    <a:pt x="3061057" y="2164534"/>
                  </a:lnTo>
                  <a:lnTo>
                    <a:pt x="3105029" y="2152459"/>
                  </a:lnTo>
                  <a:lnTo>
                    <a:pt x="3145526" y="2133230"/>
                  </a:lnTo>
                  <a:lnTo>
                    <a:pt x="3181812" y="2107582"/>
                  </a:lnTo>
                  <a:lnTo>
                    <a:pt x="3213150" y="2076250"/>
                  </a:lnTo>
                  <a:lnTo>
                    <a:pt x="3238805" y="2039967"/>
                  </a:lnTo>
                  <a:lnTo>
                    <a:pt x="3258041" y="1999468"/>
                  </a:lnTo>
                  <a:lnTo>
                    <a:pt x="3270123" y="1955487"/>
                  </a:lnTo>
                  <a:lnTo>
                    <a:pt x="3274314" y="1908759"/>
                  </a:lnTo>
                  <a:lnTo>
                    <a:pt x="3274314" y="259969"/>
                  </a:lnTo>
                  <a:lnTo>
                    <a:pt x="3270123" y="213223"/>
                  </a:lnTo>
                  <a:lnTo>
                    <a:pt x="3258041" y="169233"/>
                  </a:lnTo>
                  <a:lnTo>
                    <a:pt x="3238805" y="128730"/>
                  </a:lnTo>
                  <a:lnTo>
                    <a:pt x="3213150" y="92449"/>
                  </a:lnTo>
                  <a:lnTo>
                    <a:pt x="3181812" y="61121"/>
                  </a:lnTo>
                  <a:lnTo>
                    <a:pt x="3145526" y="35480"/>
                  </a:lnTo>
                  <a:lnTo>
                    <a:pt x="3105029" y="16257"/>
                  </a:lnTo>
                  <a:lnTo>
                    <a:pt x="3061057" y="4186"/>
                  </a:lnTo>
                  <a:lnTo>
                    <a:pt x="3014345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117206" y="4622165"/>
              <a:ext cx="3274695" cy="2169160"/>
            </a:xfrm>
            <a:custGeom>
              <a:avLst/>
              <a:gdLst/>
              <a:ahLst/>
              <a:cxnLst/>
              <a:rect l="l" t="t" r="r" b="b"/>
              <a:pathLst>
                <a:path w="3274695" h="2169159">
                  <a:moveTo>
                    <a:pt x="0" y="259969"/>
                  </a:moveTo>
                  <a:lnTo>
                    <a:pt x="4186" y="213223"/>
                  </a:lnTo>
                  <a:lnTo>
                    <a:pt x="16257" y="169233"/>
                  </a:lnTo>
                  <a:lnTo>
                    <a:pt x="35480" y="128730"/>
                  </a:lnTo>
                  <a:lnTo>
                    <a:pt x="61121" y="92449"/>
                  </a:lnTo>
                  <a:lnTo>
                    <a:pt x="92449" y="61121"/>
                  </a:lnTo>
                  <a:lnTo>
                    <a:pt x="128730" y="35480"/>
                  </a:lnTo>
                  <a:lnTo>
                    <a:pt x="169233" y="16257"/>
                  </a:lnTo>
                  <a:lnTo>
                    <a:pt x="213223" y="4186"/>
                  </a:lnTo>
                  <a:lnTo>
                    <a:pt x="259969" y="0"/>
                  </a:lnTo>
                  <a:lnTo>
                    <a:pt x="3014345" y="0"/>
                  </a:lnTo>
                  <a:lnTo>
                    <a:pt x="3061057" y="4186"/>
                  </a:lnTo>
                  <a:lnTo>
                    <a:pt x="3105029" y="16257"/>
                  </a:lnTo>
                  <a:lnTo>
                    <a:pt x="3145526" y="35480"/>
                  </a:lnTo>
                  <a:lnTo>
                    <a:pt x="3181812" y="61121"/>
                  </a:lnTo>
                  <a:lnTo>
                    <a:pt x="3213150" y="92449"/>
                  </a:lnTo>
                  <a:lnTo>
                    <a:pt x="3238805" y="128730"/>
                  </a:lnTo>
                  <a:lnTo>
                    <a:pt x="3258041" y="169233"/>
                  </a:lnTo>
                  <a:lnTo>
                    <a:pt x="3270123" y="213223"/>
                  </a:lnTo>
                  <a:lnTo>
                    <a:pt x="3274314" y="259969"/>
                  </a:lnTo>
                  <a:lnTo>
                    <a:pt x="3274314" y="1908759"/>
                  </a:lnTo>
                  <a:lnTo>
                    <a:pt x="3270123" y="1955487"/>
                  </a:lnTo>
                  <a:lnTo>
                    <a:pt x="3258041" y="1999468"/>
                  </a:lnTo>
                  <a:lnTo>
                    <a:pt x="3238805" y="2039967"/>
                  </a:lnTo>
                  <a:lnTo>
                    <a:pt x="3213150" y="2076250"/>
                  </a:lnTo>
                  <a:lnTo>
                    <a:pt x="3181812" y="2107582"/>
                  </a:lnTo>
                  <a:lnTo>
                    <a:pt x="3145526" y="2133230"/>
                  </a:lnTo>
                  <a:lnTo>
                    <a:pt x="3105029" y="2152459"/>
                  </a:lnTo>
                  <a:lnTo>
                    <a:pt x="3061057" y="2164534"/>
                  </a:lnTo>
                  <a:lnTo>
                    <a:pt x="3014345" y="2168723"/>
                  </a:lnTo>
                  <a:lnTo>
                    <a:pt x="259969" y="2168723"/>
                  </a:lnTo>
                  <a:lnTo>
                    <a:pt x="213223" y="2164534"/>
                  </a:lnTo>
                  <a:lnTo>
                    <a:pt x="169233" y="2152459"/>
                  </a:lnTo>
                  <a:lnTo>
                    <a:pt x="128730" y="2133230"/>
                  </a:lnTo>
                  <a:lnTo>
                    <a:pt x="92449" y="2107582"/>
                  </a:lnTo>
                  <a:lnTo>
                    <a:pt x="61121" y="2076250"/>
                  </a:lnTo>
                  <a:lnTo>
                    <a:pt x="35480" y="2039967"/>
                  </a:lnTo>
                  <a:lnTo>
                    <a:pt x="16257" y="1999468"/>
                  </a:lnTo>
                  <a:lnTo>
                    <a:pt x="4186" y="1955487"/>
                  </a:lnTo>
                  <a:lnTo>
                    <a:pt x="0" y="1908759"/>
                  </a:lnTo>
                  <a:lnTo>
                    <a:pt x="0" y="259969"/>
                  </a:lnTo>
                  <a:close/>
                </a:path>
              </a:pathLst>
            </a:custGeom>
            <a:grpFill/>
            <a:ln w="28575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7272908" y="4729988"/>
            <a:ext cx="2829560" cy="1946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7020" algn="just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Прием</a:t>
            </a:r>
            <a:r>
              <a:rPr sz="1050" spc="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(осмотр)</a:t>
            </a:r>
            <a:r>
              <a:rPr sz="1050" spc="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врачом/фельдшером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центра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здоровья</a:t>
            </a:r>
            <a:r>
              <a:rPr sz="1050" spc="-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для</a:t>
            </a:r>
            <a:r>
              <a:rPr sz="1050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взрослых</a:t>
            </a:r>
            <a:endParaRPr sz="1050" dirty="0">
              <a:latin typeface="Times New Roman"/>
              <a:cs typeface="Times New Roman"/>
            </a:endParaRPr>
          </a:p>
          <a:p>
            <a:pPr marL="299085" indent="-286385" algn="just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050" spc="-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биоимпедансометрии</a:t>
            </a:r>
            <a:endParaRPr sz="1050" dirty="0">
              <a:latin typeface="Times New Roman"/>
              <a:cs typeface="Times New Roman"/>
            </a:endParaRPr>
          </a:p>
          <a:p>
            <a:pPr marL="299085" marR="324485" indent="-287020" algn="just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050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антропометрии</a:t>
            </a:r>
            <a:r>
              <a:rPr sz="1050" spc="-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(рост,</a:t>
            </a:r>
            <a:r>
              <a:rPr sz="105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20" dirty="0">
                <a:solidFill>
                  <a:srgbClr val="001F5F"/>
                </a:solidFill>
                <a:latin typeface="Times New Roman"/>
                <a:cs typeface="Times New Roman"/>
              </a:rPr>
              <a:t>вес,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окружность</a:t>
            </a:r>
            <a:r>
              <a:rPr sz="105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талии,</a:t>
            </a:r>
            <a:r>
              <a:rPr sz="1050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окружность</a:t>
            </a:r>
            <a:r>
              <a:rPr sz="1050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бедер, вычисление</a:t>
            </a:r>
            <a:r>
              <a:rPr sz="1050" spc="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20" dirty="0">
                <a:solidFill>
                  <a:srgbClr val="001F5F"/>
                </a:solidFill>
                <a:latin typeface="Times New Roman"/>
                <a:cs typeface="Times New Roman"/>
              </a:rPr>
              <a:t>ИМТ)</a:t>
            </a:r>
            <a:endParaRPr sz="1050" dirty="0">
              <a:latin typeface="Times New Roman"/>
              <a:cs typeface="Times New Roman"/>
            </a:endParaRPr>
          </a:p>
          <a:p>
            <a:pPr marL="299085" indent="-286385" algn="just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050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динамометрии</a:t>
            </a:r>
            <a:endParaRPr sz="1050" dirty="0">
              <a:latin typeface="Times New Roman"/>
              <a:cs typeface="Times New Roman"/>
            </a:endParaRPr>
          </a:p>
          <a:p>
            <a:pPr marL="299085" marR="290195" indent="-287020" algn="just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05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исследования</a:t>
            </a:r>
            <a:r>
              <a:rPr sz="1050" spc="-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при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помощи смокелайзера</a:t>
            </a:r>
            <a:endParaRPr sz="1050" dirty="0">
              <a:latin typeface="Times New Roman"/>
              <a:cs typeface="Times New Roman"/>
            </a:endParaRPr>
          </a:p>
          <a:p>
            <a:pPr marL="299085" indent="-286385" algn="just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050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спирометрии</a:t>
            </a:r>
            <a:endParaRPr sz="1050" dirty="0">
              <a:latin typeface="Times New Roman"/>
              <a:cs typeface="Times New Roman"/>
            </a:endParaRPr>
          </a:p>
          <a:p>
            <a:pPr marL="299085" marR="51435" indent="-287020" algn="just">
              <a:lnSpc>
                <a:spcPct val="100000"/>
              </a:lnSpc>
              <a:buFont typeface="Wingdings"/>
              <a:buChar char=""/>
              <a:tabLst>
                <a:tab pos="299085" algn="l"/>
              </a:tabLst>
            </a:pPr>
            <a:r>
              <a:rPr sz="1050" dirty="0">
                <a:solidFill>
                  <a:srgbClr val="001F5F"/>
                </a:solidFill>
                <a:latin typeface="Times New Roman"/>
                <a:cs typeface="Times New Roman"/>
              </a:rPr>
              <a:t>Проведение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 пульсоксиметрии/</a:t>
            </a:r>
            <a:r>
              <a:rPr sz="1050" spc="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001F5F"/>
                </a:solidFill>
                <a:latin typeface="Times New Roman"/>
                <a:cs typeface="Times New Roman"/>
              </a:rPr>
              <a:t>применение ангиоскана</a:t>
            </a:r>
            <a:endParaRPr sz="1050" dirty="0">
              <a:latin typeface="Times New Roman"/>
              <a:cs typeface="Times New Roman"/>
            </a:endParaRPr>
          </a:p>
        </p:txBody>
      </p:sp>
      <p:sp>
        <p:nvSpPr>
          <p:cNvPr id="38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5725" y="102492"/>
            <a:ext cx="9603275" cy="698076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</a:pP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0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pc="1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3307" y="1142746"/>
            <a:ext cx="12192000" cy="1002030"/>
            <a:chOff x="0" y="1142606"/>
            <a:chExt cx="12192000" cy="1002030"/>
          </a:xfrm>
        </p:grpSpPr>
        <p:sp>
          <p:nvSpPr>
            <p:cNvPr id="5" name="object 5"/>
            <p:cNvSpPr/>
            <p:nvPr/>
          </p:nvSpPr>
          <p:spPr>
            <a:xfrm>
              <a:off x="0" y="1142606"/>
              <a:ext cx="12192000" cy="1002030"/>
            </a:xfrm>
            <a:custGeom>
              <a:avLst/>
              <a:gdLst/>
              <a:ahLst/>
              <a:cxnLst/>
              <a:rect l="l" t="t" r="r" b="b"/>
              <a:pathLst>
                <a:path w="12192000" h="1002030">
                  <a:moveTo>
                    <a:pt x="5471668" y="491756"/>
                  </a:moveTo>
                  <a:lnTo>
                    <a:pt x="5463654" y="452018"/>
                  </a:lnTo>
                  <a:lnTo>
                    <a:pt x="5441823" y="419557"/>
                  </a:lnTo>
                  <a:lnTo>
                    <a:pt x="5409400" y="397675"/>
                  </a:lnTo>
                  <a:lnTo>
                    <a:pt x="5369687" y="389648"/>
                  </a:lnTo>
                  <a:lnTo>
                    <a:pt x="389128" y="389648"/>
                  </a:lnTo>
                  <a:lnTo>
                    <a:pt x="349415" y="397675"/>
                  </a:lnTo>
                  <a:lnTo>
                    <a:pt x="316992" y="419557"/>
                  </a:lnTo>
                  <a:lnTo>
                    <a:pt x="295135" y="452018"/>
                  </a:lnTo>
                  <a:lnTo>
                    <a:pt x="287121" y="491756"/>
                  </a:lnTo>
                  <a:lnTo>
                    <a:pt x="287121" y="899807"/>
                  </a:lnTo>
                  <a:lnTo>
                    <a:pt x="295135" y="939482"/>
                  </a:lnTo>
                  <a:lnTo>
                    <a:pt x="316992" y="971905"/>
                  </a:lnTo>
                  <a:lnTo>
                    <a:pt x="349415" y="993775"/>
                  </a:lnTo>
                  <a:lnTo>
                    <a:pt x="389128" y="1001788"/>
                  </a:lnTo>
                  <a:lnTo>
                    <a:pt x="5369687" y="1001788"/>
                  </a:lnTo>
                  <a:lnTo>
                    <a:pt x="5409400" y="993775"/>
                  </a:lnTo>
                  <a:lnTo>
                    <a:pt x="5441823" y="971905"/>
                  </a:lnTo>
                  <a:lnTo>
                    <a:pt x="5463654" y="939482"/>
                  </a:lnTo>
                  <a:lnTo>
                    <a:pt x="5471668" y="899807"/>
                  </a:lnTo>
                  <a:lnTo>
                    <a:pt x="5471668" y="491756"/>
                  </a:lnTo>
                  <a:close/>
                </a:path>
                <a:path w="12192000" h="1002030">
                  <a:moveTo>
                    <a:pt x="12192000" y="0"/>
                  </a:moveTo>
                  <a:lnTo>
                    <a:pt x="0" y="0"/>
                  </a:lnTo>
                  <a:lnTo>
                    <a:pt x="0" y="369328"/>
                  </a:lnTo>
                  <a:lnTo>
                    <a:pt x="12192000" y="369328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7121" y="1532255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0" y="102108"/>
                  </a:moveTo>
                  <a:lnTo>
                    <a:pt x="8016" y="62364"/>
                  </a:lnTo>
                  <a:lnTo>
                    <a:pt x="29876" y="29908"/>
                  </a:lnTo>
                  <a:lnTo>
                    <a:pt x="62300" y="8024"/>
                  </a:lnTo>
                  <a:lnTo>
                    <a:pt x="102006" y="0"/>
                  </a:lnTo>
                  <a:lnTo>
                    <a:pt x="5082565" y="0"/>
                  </a:lnTo>
                  <a:lnTo>
                    <a:pt x="5122288" y="8024"/>
                  </a:lnTo>
                  <a:lnTo>
                    <a:pt x="5154701" y="29908"/>
                  </a:lnTo>
                  <a:lnTo>
                    <a:pt x="5176541" y="62364"/>
                  </a:lnTo>
                  <a:lnTo>
                    <a:pt x="5184546" y="102108"/>
                  </a:lnTo>
                  <a:lnTo>
                    <a:pt x="5184546" y="510159"/>
                  </a:lnTo>
                  <a:lnTo>
                    <a:pt x="5176541" y="549828"/>
                  </a:lnTo>
                  <a:lnTo>
                    <a:pt x="5154701" y="582247"/>
                  </a:lnTo>
                  <a:lnTo>
                    <a:pt x="5122288" y="604117"/>
                  </a:lnTo>
                  <a:lnTo>
                    <a:pt x="5082565" y="612140"/>
                  </a:lnTo>
                  <a:lnTo>
                    <a:pt x="102006" y="612140"/>
                  </a:lnTo>
                  <a:lnTo>
                    <a:pt x="62300" y="604117"/>
                  </a:lnTo>
                  <a:lnTo>
                    <a:pt x="29876" y="582247"/>
                  </a:lnTo>
                  <a:lnTo>
                    <a:pt x="8016" y="549828"/>
                  </a:lnTo>
                  <a:lnTo>
                    <a:pt x="0" y="510159"/>
                  </a:lnTo>
                  <a:lnTo>
                    <a:pt x="0" y="102108"/>
                  </a:lnTo>
                  <a:close/>
                </a:path>
              </a:pathLst>
            </a:custGeom>
            <a:grpFill/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740397" y="1532255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5082540" y="0"/>
                  </a:moveTo>
                  <a:lnTo>
                    <a:pt x="101980" y="0"/>
                  </a:lnTo>
                  <a:lnTo>
                    <a:pt x="62311" y="8024"/>
                  </a:lnTo>
                  <a:lnTo>
                    <a:pt x="29892" y="29908"/>
                  </a:lnTo>
                  <a:lnTo>
                    <a:pt x="8022" y="62364"/>
                  </a:lnTo>
                  <a:lnTo>
                    <a:pt x="0" y="102108"/>
                  </a:lnTo>
                  <a:lnTo>
                    <a:pt x="0" y="510159"/>
                  </a:lnTo>
                  <a:lnTo>
                    <a:pt x="8022" y="549828"/>
                  </a:lnTo>
                  <a:lnTo>
                    <a:pt x="29892" y="582247"/>
                  </a:lnTo>
                  <a:lnTo>
                    <a:pt x="62311" y="604117"/>
                  </a:lnTo>
                  <a:lnTo>
                    <a:pt x="101980" y="612140"/>
                  </a:lnTo>
                  <a:lnTo>
                    <a:pt x="5082540" y="612140"/>
                  </a:lnTo>
                  <a:lnTo>
                    <a:pt x="5122263" y="604117"/>
                  </a:lnTo>
                  <a:lnTo>
                    <a:pt x="5154676" y="582247"/>
                  </a:lnTo>
                  <a:lnTo>
                    <a:pt x="5176516" y="549828"/>
                  </a:lnTo>
                  <a:lnTo>
                    <a:pt x="5184521" y="510159"/>
                  </a:lnTo>
                  <a:lnTo>
                    <a:pt x="5184521" y="102108"/>
                  </a:lnTo>
                  <a:lnTo>
                    <a:pt x="5176516" y="62364"/>
                  </a:lnTo>
                  <a:lnTo>
                    <a:pt x="5154676" y="29908"/>
                  </a:lnTo>
                  <a:lnTo>
                    <a:pt x="5122263" y="8024"/>
                  </a:lnTo>
                  <a:lnTo>
                    <a:pt x="5082540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740397" y="1532255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0" y="102108"/>
                  </a:moveTo>
                  <a:lnTo>
                    <a:pt x="8022" y="62364"/>
                  </a:lnTo>
                  <a:lnTo>
                    <a:pt x="29892" y="29908"/>
                  </a:lnTo>
                  <a:lnTo>
                    <a:pt x="62311" y="8024"/>
                  </a:lnTo>
                  <a:lnTo>
                    <a:pt x="101980" y="0"/>
                  </a:lnTo>
                  <a:lnTo>
                    <a:pt x="5082540" y="0"/>
                  </a:lnTo>
                  <a:lnTo>
                    <a:pt x="5122263" y="8024"/>
                  </a:lnTo>
                  <a:lnTo>
                    <a:pt x="5154676" y="29908"/>
                  </a:lnTo>
                  <a:lnTo>
                    <a:pt x="5176516" y="62364"/>
                  </a:lnTo>
                  <a:lnTo>
                    <a:pt x="5184521" y="102108"/>
                  </a:lnTo>
                  <a:lnTo>
                    <a:pt x="5184521" y="510159"/>
                  </a:lnTo>
                  <a:lnTo>
                    <a:pt x="5176516" y="549828"/>
                  </a:lnTo>
                  <a:lnTo>
                    <a:pt x="5154676" y="582247"/>
                  </a:lnTo>
                  <a:lnTo>
                    <a:pt x="5122263" y="604117"/>
                  </a:lnTo>
                  <a:lnTo>
                    <a:pt x="5082540" y="612140"/>
                  </a:lnTo>
                  <a:lnTo>
                    <a:pt x="101980" y="612140"/>
                  </a:lnTo>
                  <a:lnTo>
                    <a:pt x="62311" y="604117"/>
                  </a:lnTo>
                  <a:lnTo>
                    <a:pt x="29892" y="582247"/>
                  </a:lnTo>
                  <a:lnTo>
                    <a:pt x="8022" y="549828"/>
                  </a:lnTo>
                  <a:lnTo>
                    <a:pt x="0" y="510159"/>
                  </a:lnTo>
                  <a:lnTo>
                    <a:pt x="0" y="102108"/>
                  </a:lnTo>
                  <a:close/>
                </a:path>
              </a:pathLst>
            </a:custGeom>
            <a:grpFill/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828800" y="1165352"/>
            <a:ext cx="89916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Дневной</a:t>
            </a:r>
            <a:r>
              <a:rPr sz="2000" b="1" spc="-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sz="2000" b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sz="2000" b="1" spc="-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09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sz="2000" b="1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r>
              <a:rPr sz="2000" b="1" spc="-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3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z="2000" b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r>
              <a:rPr lang="ru-RU"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(МО всего 552 474 случая)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711576" y="3951096"/>
            <a:ext cx="4013835" cy="1735455"/>
          </a:xfrm>
          <a:custGeom>
            <a:avLst/>
            <a:gdLst/>
            <a:ahLst/>
            <a:cxnLst/>
            <a:rect l="l" t="t" r="r" b="b"/>
            <a:pathLst>
              <a:path w="4013834" h="1735454">
                <a:moveTo>
                  <a:pt x="0" y="289178"/>
                </a:moveTo>
                <a:lnTo>
                  <a:pt x="3786" y="242258"/>
                </a:lnTo>
                <a:lnTo>
                  <a:pt x="14749" y="197754"/>
                </a:lnTo>
                <a:lnTo>
                  <a:pt x="32290" y="156259"/>
                </a:lnTo>
                <a:lnTo>
                  <a:pt x="55814" y="118369"/>
                </a:lnTo>
                <a:lnTo>
                  <a:pt x="84724" y="84677"/>
                </a:lnTo>
                <a:lnTo>
                  <a:pt x="118423" y="55778"/>
                </a:lnTo>
                <a:lnTo>
                  <a:pt x="156315" y="32266"/>
                </a:lnTo>
                <a:lnTo>
                  <a:pt x="197803" y="14737"/>
                </a:lnTo>
                <a:lnTo>
                  <a:pt x="242289" y="3783"/>
                </a:lnTo>
                <a:lnTo>
                  <a:pt x="289179" y="0"/>
                </a:lnTo>
                <a:lnTo>
                  <a:pt x="3724275" y="0"/>
                </a:lnTo>
                <a:lnTo>
                  <a:pt x="3771195" y="3783"/>
                </a:lnTo>
                <a:lnTo>
                  <a:pt x="3815699" y="14737"/>
                </a:lnTo>
                <a:lnTo>
                  <a:pt x="3857194" y="32266"/>
                </a:lnTo>
                <a:lnTo>
                  <a:pt x="3895084" y="55778"/>
                </a:lnTo>
                <a:lnTo>
                  <a:pt x="3928776" y="84677"/>
                </a:lnTo>
                <a:lnTo>
                  <a:pt x="3957675" y="118369"/>
                </a:lnTo>
                <a:lnTo>
                  <a:pt x="3981187" y="156259"/>
                </a:lnTo>
                <a:lnTo>
                  <a:pt x="3998716" y="197754"/>
                </a:lnTo>
                <a:lnTo>
                  <a:pt x="4009670" y="242258"/>
                </a:lnTo>
                <a:lnTo>
                  <a:pt x="4013454" y="289178"/>
                </a:lnTo>
                <a:lnTo>
                  <a:pt x="4013454" y="1445767"/>
                </a:lnTo>
                <a:lnTo>
                  <a:pt x="4009670" y="1492654"/>
                </a:lnTo>
                <a:lnTo>
                  <a:pt x="3998716" y="1537134"/>
                </a:lnTo>
                <a:lnTo>
                  <a:pt x="3981187" y="1578612"/>
                </a:lnTo>
                <a:lnTo>
                  <a:pt x="3957675" y="1616491"/>
                </a:lnTo>
                <a:lnTo>
                  <a:pt x="3928776" y="1650177"/>
                </a:lnTo>
                <a:lnTo>
                  <a:pt x="3895084" y="1679074"/>
                </a:lnTo>
                <a:lnTo>
                  <a:pt x="3857194" y="1702586"/>
                </a:lnTo>
                <a:lnTo>
                  <a:pt x="3815699" y="1720118"/>
                </a:lnTo>
                <a:lnTo>
                  <a:pt x="3771195" y="1731073"/>
                </a:lnTo>
                <a:lnTo>
                  <a:pt x="3724275" y="1734858"/>
                </a:lnTo>
                <a:lnTo>
                  <a:pt x="289179" y="1734858"/>
                </a:lnTo>
                <a:lnTo>
                  <a:pt x="242289" y="1731073"/>
                </a:lnTo>
                <a:lnTo>
                  <a:pt x="197803" y="1720118"/>
                </a:lnTo>
                <a:lnTo>
                  <a:pt x="156315" y="1702586"/>
                </a:lnTo>
                <a:lnTo>
                  <a:pt x="118423" y="1679074"/>
                </a:lnTo>
                <a:lnTo>
                  <a:pt x="84724" y="1650177"/>
                </a:lnTo>
                <a:lnTo>
                  <a:pt x="55814" y="1616491"/>
                </a:lnTo>
                <a:lnTo>
                  <a:pt x="32290" y="1578612"/>
                </a:lnTo>
                <a:lnTo>
                  <a:pt x="14749" y="1537134"/>
                </a:lnTo>
                <a:lnTo>
                  <a:pt x="3786" y="1492654"/>
                </a:lnTo>
                <a:lnTo>
                  <a:pt x="0" y="1445767"/>
                </a:lnTo>
                <a:lnTo>
                  <a:pt x="0" y="289178"/>
                </a:lnTo>
                <a:close/>
              </a:path>
            </a:pathLst>
          </a:custGeom>
          <a:ln w="28575">
            <a:solidFill>
              <a:srgbClr val="7E7E7E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875532" y="4883022"/>
            <a:ext cx="375386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3515" marR="5080" indent="-171450" algn="l">
              <a:lnSpc>
                <a:spcPct val="99700"/>
              </a:lnSpc>
              <a:spcBef>
                <a:spcPts val="105"/>
              </a:spcBef>
              <a:buFont typeface="Wingdings"/>
              <a:buChar char=""/>
              <a:tabLst>
                <a:tab pos="184785" algn="l"/>
              </a:tabLst>
            </a:pPr>
            <a:r>
              <a:rPr sz="1200" b="1" spc="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преимплантационное</a:t>
            </a:r>
            <a:r>
              <a:rPr sz="1200" b="1" spc="1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генетическое 	</a:t>
            </a:r>
            <a:r>
              <a:rPr sz="1200" b="1" spc="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sz="1200" b="1" spc="18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spc="16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</a:t>
            </a:r>
            <a:r>
              <a:rPr sz="1200" b="1" spc="1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хромосомные</a:t>
            </a:r>
            <a:r>
              <a:rPr sz="12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5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перестройки</a:t>
            </a:r>
            <a:r>
              <a:rPr sz="12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(А10.20.001.003)</a:t>
            </a:r>
            <a:r>
              <a:rPr sz="1200" b="1" spc="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12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57 881,58</a:t>
            </a:r>
            <a:r>
              <a:rPr lang="ru-RU" sz="12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132573" y="3980434"/>
            <a:ext cx="4968875" cy="1735455"/>
          </a:xfrm>
          <a:custGeom>
            <a:avLst/>
            <a:gdLst/>
            <a:ahLst/>
            <a:cxnLst/>
            <a:rect l="l" t="t" r="r" b="b"/>
            <a:pathLst>
              <a:path w="4968875" h="1735454">
                <a:moveTo>
                  <a:pt x="0" y="289179"/>
                </a:moveTo>
                <a:lnTo>
                  <a:pt x="3783" y="242289"/>
                </a:lnTo>
                <a:lnTo>
                  <a:pt x="14737" y="197803"/>
                </a:lnTo>
                <a:lnTo>
                  <a:pt x="32266" y="156315"/>
                </a:lnTo>
                <a:lnTo>
                  <a:pt x="55778" y="118423"/>
                </a:lnTo>
                <a:lnTo>
                  <a:pt x="84677" y="84724"/>
                </a:lnTo>
                <a:lnTo>
                  <a:pt x="118369" y="55814"/>
                </a:lnTo>
                <a:lnTo>
                  <a:pt x="156259" y="32290"/>
                </a:lnTo>
                <a:lnTo>
                  <a:pt x="197754" y="14749"/>
                </a:lnTo>
                <a:lnTo>
                  <a:pt x="242258" y="3786"/>
                </a:lnTo>
                <a:lnTo>
                  <a:pt x="289178" y="0"/>
                </a:lnTo>
                <a:lnTo>
                  <a:pt x="4679442" y="0"/>
                </a:lnTo>
                <a:lnTo>
                  <a:pt x="4726327" y="3786"/>
                </a:lnTo>
                <a:lnTo>
                  <a:pt x="4770804" y="14749"/>
                </a:lnTo>
                <a:lnTo>
                  <a:pt x="4812278" y="32290"/>
                </a:lnTo>
                <a:lnTo>
                  <a:pt x="4850152" y="55814"/>
                </a:lnTo>
                <a:lnTo>
                  <a:pt x="4883832" y="84724"/>
                </a:lnTo>
                <a:lnTo>
                  <a:pt x="4912723" y="118423"/>
                </a:lnTo>
                <a:lnTo>
                  <a:pt x="4936230" y="156315"/>
                </a:lnTo>
                <a:lnTo>
                  <a:pt x="4953757" y="197803"/>
                </a:lnTo>
                <a:lnTo>
                  <a:pt x="4964710" y="242289"/>
                </a:lnTo>
                <a:lnTo>
                  <a:pt x="4968494" y="289179"/>
                </a:lnTo>
                <a:lnTo>
                  <a:pt x="4968494" y="1445768"/>
                </a:lnTo>
                <a:lnTo>
                  <a:pt x="4964710" y="1492656"/>
                </a:lnTo>
                <a:lnTo>
                  <a:pt x="4953757" y="1537141"/>
                </a:lnTo>
                <a:lnTo>
                  <a:pt x="4936230" y="1578625"/>
                </a:lnTo>
                <a:lnTo>
                  <a:pt x="4912723" y="1616514"/>
                </a:lnTo>
                <a:lnTo>
                  <a:pt x="4883832" y="1650209"/>
                </a:lnTo>
                <a:lnTo>
                  <a:pt x="4850152" y="1679115"/>
                </a:lnTo>
                <a:lnTo>
                  <a:pt x="4812278" y="1702636"/>
                </a:lnTo>
                <a:lnTo>
                  <a:pt x="4770804" y="1720174"/>
                </a:lnTo>
                <a:lnTo>
                  <a:pt x="4726327" y="1731135"/>
                </a:lnTo>
                <a:lnTo>
                  <a:pt x="4679442" y="1734921"/>
                </a:lnTo>
                <a:lnTo>
                  <a:pt x="289178" y="1734921"/>
                </a:lnTo>
                <a:lnTo>
                  <a:pt x="242258" y="1731135"/>
                </a:lnTo>
                <a:lnTo>
                  <a:pt x="197754" y="1720174"/>
                </a:lnTo>
                <a:lnTo>
                  <a:pt x="156259" y="1702636"/>
                </a:lnTo>
                <a:lnTo>
                  <a:pt x="118369" y="1679115"/>
                </a:lnTo>
                <a:lnTo>
                  <a:pt x="84677" y="1650209"/>
                </a:lnTo>
                <a:lnTo>
                  <a:pt x="55778" y="1616514"/>
                </a:lnTo>
                <a:lnTo>
                  <a:pt x="32266" y="1578625"/>
                </a:lnTo>
                <a:lnTo>
                  <a:pt x="14737" y="1537141"/>
                </a:lnTo>
                <a:lnTo>
                  <a:pt x="3783" y="1492656"/>
                </a:lnTo>
                <a:lnTo>
                  <a:pt x="0" y="1445768"/>
                </a:lnTo>
                <a:lnTo>
                  <a:pt x="0" y="289179"/>
                </a:lnTo>
                <a:close/>
              </a:path>
            </a:pathLst>
          </a:custGeom>
          <a:ln w="28574">
            <a:solidFill>
              <a:srgbClr val="A3D3B7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297039" y="4186808"/>
            <a:ext cx="4548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080" indent="-123825">
              <a:lnSpc>
                <a:spcPct val="100000"/>
              </a:lnSpc>
              <a:spcBef>
                <a:spcPts val="100"/>
              </a:spcBef>
              <a:buSzPct val="91666"/>
              <a:buFont typeface="Wingdings"/>
              <a:buChar char=""/>
              <a:tabLst>
                <a:tab pos="132080" algn="l"/>
              </a:tabLst>
            </a:pP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ds02.012</a:t>
            </a:r>
            <a:r>
              <a:rPr sz="1200" spc="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1200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(уровень 2</a:t>
            </a:r>
            <a:r>
              <a:rPr sz="1200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ПГТ-</a:t>
            </a:r>
            <a:r>
              <a:rPr sz="12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2080" indent="-123825">
              <a:lnSpc>
                <a:spcPct val="100000"/>
              </a:lnSpc>
              <a:buSzPct val="91666"/>
              <a:buFont typeface="Wingdings"/>
              <a:buChar char=""/>
              <a:tabLst>
                <a:tab pos="132080" algn="l"/>
              </a:tabLst>
            </a:pP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ds02.014</a:t>
            </a:r>
            <a:r>
              <a:rPr sz="1200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1200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r>
              <a:rPr sz="1200" spc="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(уровень</a:t>
            </a:r>
            <a:r>
              <a:rPr sz="1200" spc="-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sz="1200" spc="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ПГТ-</a:t>
            </a:r>
            <a:r>
              <a:rPr sz="12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2080" indent="-123825">
              <a:lnSpc>
                <a:spcPct val="100000"/>
              </a:lnSpc>
              <a:buSzPct val="91666"/>
              <a:buFont typeface="Wingdings"/>
              <a:buChar char=""/>
              <a:tabLst>
                <a:tab pos="132080" algn="l"/>
              </a:tabLst>
            </a:pP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ds02.016</a:t>
            </a:r>
            <a:r>
              <a:rPr sz="1200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1200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r>
              <a:rPr sz="1200" spc="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(уровень</a:t>
            </a:r>
            <a:r>
              <a:rPr sz="1200" spc="-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sz="1200" spc="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ПГТ-</a:t>
            </a:r>
            <a:r>
              <a:rPr sz="12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97039" y="4861803"/>
            <a:ext cx="462813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080" indent="-123825">
              <a:lnSpc>
                <a:spcPct val="100000"/>
              </a:lnSpc>
              <a:spcBef>
                <a:spcPts val="100"/>
              </a:spcBef>
              <a:buSzPct val="91666"/>
              <a:buFont typeface="Wingdings"/>
              <a:buChar char=""/>
              <a:tabLst>
                <a:tab pos="132080" algn="l"/>
              </a:tabLst>
            </a:pP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ds02.013</a:t>
            </a:r>
            <a:r>
              <a:rPr sz="1200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1200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r>
              <a:rPr sz="1200" spc="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(уровень</a:t>
            </a:r>
            <a:r>
              <a:rPr sz="1200" spc="-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1200" spc="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ПГТ-</a:t>
            </a:r>
            <a:r>
              <a:rPr sz="12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2080" indent="-123825">
              <a:lnSpc>
                <a:spcPct val="100000"/>
              </a:lnSpc>
              <a:buSzPct val="91666"/>
              <a:buFont typeface="Wingdings"/>
              <a:buChar char=""/>
              <a:tabLst>
                <a:tab pos="132080" algn="l"/>
              </a:tabLst>
            </a:pP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ds02.015</a:t>
            </a:r>
            <a:r>
              <a:rPr sz="1200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1200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r>
              <a:rPr sz="1200" spc="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(уровень</a:t>
            </a:r>
            <a:r>
              <a:rPr sz="1200" spc="-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sz="1200" spc="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ПГТ-</a:t>
            </a:r>
            <a:r>
              <a:rPr sz="12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2080" indent="-123825">
              <a:lnSpc>
                <a:spcPct val="100000"/>
              </a:lnSpc>
              <a:buSzPct val="91666"/>
              <a:buFont typeface="Wingdings"/>
              <a:buChar char=""/>
              <a:tabLst>
                <a:tab pos="132080" algn="l"/>
              </a:tabLst>
            </a:pP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ds02.017</a:t>
            </a:r>
            <a:r>
              <a:rPr sz="1200" spc="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1200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(уровень 4</a:t>
            </a:r>
            <a:r>
              <a:rPr sz="1200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ПГТ-</a:t>
            </a:r>
            <a:r>
              <a:rPr sz="12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2918" y="3951096"/>
            <a:ext cx="2155190" cy="1735455"/>
          </a:xfrm>
          <a:custGeom>
            <a:avLst/>
            <a:gdLst/>
            <a:ahLst/>
            <a:cxnLst/>
            <a:rect l="l" t="t" r="r" b="b"/>
            <a:pathLst>
              <a:path w="2155190" h="1735454">
                <a:moveTo>
                  <a:pt x="0" y="289178"/>
                </a:moveTo>
                <a:lnTo>
                  <a:pt x="3784" y="242258"/>
                </a:lnTo>
                <a:lnTo>
                  <a:pt x="14740" y="197754"/>
                </a:lnTo>
                <a:lnTo>
                  <a:pt x="32273" y="156259"/>
                </a:lnTo>
                <a:lnTo>
                  <a:pt x="55788" y="118369"/>
                </a:lnTo>
                <a:lnTo>
                  <a:pt x="84689" y="84677"/>
                </a:lnTo>
                <a:lnTo>
                  <a:pt x="118381" y="55778"/>
                </a:lnTo>
                <a:lnTo>
                  <a:pt x="156269" y="32266"/>
                </a:lnTo>
                <a:lnTo>
                  <a:pt x="197758" y="14737"/>
                </a:lnTo>
                <a:lnTo>
                  <a:pt x="242252" y="3783"/>
                </a:lnTo>
                <a:lnTo>
                  <a:pt x="289156" y="0"/>
                </a:lnTo>
                <a:lnTo>
                  <a:pt x="1865543" y="0"/>
                </a:lnTo>
                <a:lnTo>
                  <a:pt x="1912429" y="3783"/>
                </a:lnTo>
                <a:lnTo>
                  <a:pt x="1956906" y="14737"/>
                </a:lnTo>
                <a:lnTo>
                  <a:pt x="1998379" y="32266"/>
                </a:lnTo>
                <a:lnTo>
                  <a:pt x="2036253" y="55778"/>
                </a:lnTo>
                <a:lnTo>
                  <a:pt x="2069934" y="84677"/>
                </a:lnTo>
                <a:lnTo>
                  <a:pt x="2098825" y="118369"/>
                </a:lnTo>
                <a:lnTo>
                  <a:pt x="2122332" y="156259"/>
                </a:lnTo>
                <a:lnTo>
                  <a:pt x="2139859" y="197754"/>
                </a:lnTo>
                <a:lnTo>
                  <a:pt x="2150812" y="242258"/>
                </a:lnTo>
                <a:lnTo>
                  <a:pt x="2154595" y="289178"/>
                </a:lnTo>
                <a:lnTo>
                  <a:pt x="2154595" y="1445767"/>
                </a:lnTo>
                <a:lnTo>
                  <a:pt x="2150812" y="1492654"/>
                </a:lnTo>
                <a:lnTo>
                  <a:pt x="2139859" y="1537134"/>
                </a:lnTo>
                <a:lnTo>
                  <a:pt x="2122332" y="1578612"/>
                </a:lnTo>
                <a:lnTo>
                  <a:pt x="2098825" y="1616491"/>
                </a:lnTo>
                <a:lnTo>
                  <a:pt x="2069934" y="1650177"/>
                </a:lnTo>
                <a:lnTo>
                  <a:pt x="2036253" y="1679074"/>
                </a:lnTo>
                <a:lnTo>
                  <a:pt x="1998379" y="1702586"/>
                </a:lnTo>
                <a:lnTo>
                  <a:pt x="1956906" y="1720118"/>
                </a:lnTo>
                <a:lnTo>
                  <a:pt x="1912429" y="1731073"/>
                </a:lnTo>
                <a:lnTo>
                  <a:pt x="1865543" y="1734858"/>
                </a:lnTo>
                <a:lnTo>
                  <a:pt x="289156" y="1734858"/>
                </a:lnTo>
                <a:lnTo>
                  <a:pt x="242252" y="1731073"/>
                </a:lnTo>
                <a:lnTo>
                  <a:pt x="197758" y="1720118"/>
                </a:lnTo>
                <a:lnTo>
                  <a:pt x="156269" y="1702586"/>
                </a:lnTo>
                <a:lnTo>
                  <a:pt x="118381" y="1679074"/>
                </a:lnTo>
                <a:lnTo>
                  <a:pt x="84689" y="1650177"/>
                </a:lnTo>
                <a:lnTo>
                  <a:pt x="55788" y="1616491"/>
                </a:lnTo>
                <a:lnTo>
                  <a:pt x="32273" y="1578612"/>
                </a:lnTo>
                <a:lnTo>
                  <a:pt x="14740" y="1537134"/>
                </a:lnTo>
                <a:lnTo>
                  <a:pt x="3784" y="1492654"/>
                </a:lnTo>
                <a:lnTo>
                  <a:pt x="0" y="1445767"/>
                </a:lnTo>
                <a:lnTo>
                  <a:pt x="0" y="289178"/>
                </a:lnTo>
                <a:close/>
              </a:path>
            </a:pathLst>
          </a:custGeom>
          <a:ln w="28575">
            <a:solidFill>
              <a:srgbClr val="C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03812" y="4522543"/>
            <a:ext cx="178498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marR="5080" indent="-268605">
              <a:lnSpc>
                <a:spcPct val="100000"/>
              </a:lnSpc>
              <a:spcBef>
                <a:spcPts val="100"/>
              </a:spcBef>
            </a:pPr>
            <a:r>
              <a:rPr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b="1" spc="-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 </a:t>
            </a:r>
            <a:r>
              <a:rPr b="1" spc="-65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</a:t>
            </a:r>
            <a:r>
              <a:rPr b="1" spc="-3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213970" y="4711953"/>
            <a:ext cx="4941570" cy="272415"/>
          </a:xfrm>
          <a:custGeom>
            <a:avLst/>
            <a:gdLst/>
            <a:ahLst/>
            <a:cxnLst/>
            <a:rect l="l" t="t" r="r" b="b"/>
            <a:pathLst>
              <a:path w="4941570" h="272414">
                <a:moveTo>
                  <a:pt x="504063" y="157861"/>
                </a:moveTo>
                <a:lnTo>
                  <a:pt x="427863" y="119761"/>
                </a:lnTo>
                <a:lnTo>
                  <a:pt x="275463" y="43561"/>
                </a:lnTo>
                <a:lnTo>
                  <a:pt x="275463" y="119761"/>
                </a:lnTo>
                <a:lnTo>
                  <a:pt x="0" y="119761"/>
                </a:lnTo>
                <a:lnTo>
                  <a:pt x="0" y="195961"/>
                </a:lnTo>
                <a:lnTo>
                  <a:pt x="275463" y="195961"/>
                </a:lnTo>
                <a:lnTo>
                  <a:pt x="275463" y="272161"/>
                </a:lnTo>
                <a:lnTo>
                  <a:pt x="427863" y="195961"/>
                </a:lnTo>
                <a:lnTo>
                  <a:pt x="504063" y="157861"/>
                </a:lnTo>
                <a:close/>
              </a:path>
              <a:path w="4941570" h="272414">
                <a:moveTo>
                  <a:pt x="4941189" y="114300"/>
                </a:moveTo>
                <a:lnTo>
                  <a:pt x="4864989" y="76200"/>
                </a:lnTo>
                <a:lnTo>
                  <a:pt x="4712589" y="0"/>
                </a:lnTo>
                <a:lnTo>
                  <a:pt x="4712589" y="76200"/>
                </a:lnTo>
                <a:lnTo>
                  <a:pt x="4528566" y="76200"/>
                </a:lnTo>
                <a:lnTo>
                  <a:pt x="4528566" y="152400"/>
                </a:lnTo>
                <a:lnTo>
                  <a:pt x="4712589" y="152400"/>
                </a:lnTo>
                <a:lnTo>
                  <a:pt x="4712589" y="228600"/>
                </a:lnTo>
                <a:lnTo>
                  <a:pt x="4864989" y="152400"/>
                </a:lnTo>
                <a:lnTo>
                  <a:pt x="4941189" y="11430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9" name="object 19"/>
          <p:cNvGrpSpPr/>
          <p:nvPr/>
        </p:nvGrpSpPr>
        <p:grpSpPr>
          <a:xfrm>
            <a:off x="38630" y="5790975"/>
            <a:ext cx="12077065" cy="1036955"/>
            <a:chOff x="38630" y="5790975"/>
            <a:chExt cx="12077065" cy="1036955"/>
          </a:xfrm>
        </p:grpSpPr>
        <p:sp>
          <p:nvSpPr>
            <p:cNvPr id="20" name="object 20"/>
            <p:cNvSpPr/>
            <p:nvPr/>
          </p:nvSpPr>
          <p:spPr>
            <a:xfrm>
              <a:off x="52918" y="5805262"/>
              <a:ext cx="12048490" cy="1008380"/>
            </a:xfrm>
            <a:custGeom>
              <a:avLst/>
              <a:gdLst/>
              <a:ahLst/>
              <a:cxnLst/>
              <a:rect l="l" t="t" r="r" b="b"/>
              <a:pathLst>
                <a:path w="12048490" h="1008379">
                  <a:moveTo>
                    <a:pt x="12048236" y="0"/>
                  </a:moveTo>
                  <a:lnTo>
                    <a:pt x="0" y="0"/>
                  </a:lnTo>
                  <a:lnTo>
                    <a:pt x="0" y="1008113"/>
                  </a:lnTo>
                  <a:lnTo>
                    <a:pt x="12048236" y="1008113"/>
                  </a:lnTo>
                  <a:lnTo>
                    <a:pt x="12048236" y="0"/>
                  </a:lnTo>
                  <a:close/>
                </a:path>
              </a:pathLst>
            </a:custGeom>
            <a:solidFill>
              <a:srgbClr val="D9DF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2918" y="5805262"/>
              <a:ext cx="12048490" cy="1008380"/>
            </a:xfrm>
            <a:custGeom>
              <a:avLst/>
              <a:gdLst/>
              <a:ahLst/>
              <a:cxnLst/>
              <a:rect l="l" t="t" r="r" b="b"/>
              <a:pathLst>
                <a:path w="12048490" h="1008379">
                  <a:moveTo>
                    <a:pt x="0" y="1008113"/>
                  </a:moveTo>
                  <a:lnTo>
                    <a:pt x="12048236" y="1008113"/>
                  </a:lnTo>
                  <a:lnTo>
                    <a:pt x="12048236" y="0"/>
                  </a:lnTo>
                  <a:lnTo>
                    <a:pt x="0" y="0"/>
                  </a:lnTo>
                  <a:lnTo>
                    <a:pt x="0" y="1008113"/>
                  </a:lnTo>
                  <a:close/>
                </a:path>
              </a:pathLst>
            </a:custGeom>
            <a:grpFill/>
            <a:ln w="28575">
              <a:solidFill>
                <a:srgbClr val="A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39913" y="5819012"/>
            <a:ext cx="11874500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Медицинскими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организациями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sz="12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обеспечивается</a:t>
            </a:r>
            <a:r>
              <a:rPr sz="12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</a:t>
            </a:r>
            <a:r>
              <a:rPr sz="12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</a:t>
            </a:r>
            <a:r>
              <a:rPr sz="1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неинвазивного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ct val="100000"/>
              </a:lnSpc>
            </a:pP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пренатального</a:t>
            </a:r>
            <a:r>
              <a:rPr sz="12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тестирования</a:t>
            </a:r>
            <a:r>
              <a:rPr sz="12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(определения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внеклеточной</a:t>
            </a:r>
            <a:r>
              <a:rPr sz="12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ДНК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плода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2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крови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матери)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(НИПТ)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предимплантационного</a:t>
            </a:r>
            <a:r>
              <a:rPr sz="12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генетического</a:t>
            </a:r>
            <a:r>
              <a:rPr sz="12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тестирования</a:t>
            </a:r>
            <a:r>
              <a:rPr sz="12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(эмбриона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моногенные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</a:t>
            </a:r>
            <a:r>
              <a:rPr sz="1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хромосомные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перестройки)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(ПГТ)</a:t>
            </a:r>
            <a:r>
              <a:rPr sz="12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подведомственные</a:t>
            </a:r>
            <a:r>
              <a:rPr sz="12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</a:t>
            </a:r>
            <a:r>
              <a:rPr sz="1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1445" marR="125730" algn="ctr">
              <a:lnSpc>
                <a:spcPct val="100000"/>
              </a:lnSpc>
            </a:pP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исполнительной</a:t>
            </a:r>
            <a:r>
              <a:rPr sz="12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исполнительным</a:t>
            </a:r>
            <a:r>
              <a:rPr sz="12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</a:t>
            </a:r>
            <a:r>
              <a:rPr sz="12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sz="12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сфере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</a:t>
            </a:r>
            <a:r>
              <a:rPr sz="12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здоровья,</a:t>
            </a:r>
            <a:r>
              <a:rPr sz="1200" b="1" spc="25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</a:t>
            </a:r>
            <a:r>
              <a:rPr sz="12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лицензию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</a:t>
            </a:r>
            <a:r>
              <a:rPr sz="12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(услуг)</a:t>
            </a:r>
            <a:r>
              <a:rPr sz="12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2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лабораторной</a:t>
            </a:r>
            <a:r>
              <a:rPr sz="1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генетике,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sz="12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перечнем,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утвержденным</a:t>
            </a:r>
            <a:r>
              <a:rPr sz="1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Минздравом</a:t>
            </a:r>
            <a:r>
              <a:rPr sz="1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280771" y="2735833"/>
            <a:ext cx="5197475" cy="624840"/>
            <a:chOff x="280771" y="2735833"/>
            <a:chExt cx="5197475" cy="624840"/>
          </a:xfrm>
        </p:grpSpPr>
        <p:sp>
          <p:nvSpPr>
            <p:cNvPr id="24" name="object 24"/>
            <p:cNvSpPr/>
            <p:nvPr/>
          </p:nvSpPr>
          <p:spPr>
            <a:xfrm>
              <a:off x="287121" y="2742183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5082565" y="0"/>
                  </a:moveTo>
                  <a:lnTo>
                    <a:pt x="102006" y="0"/>
                  </a:lnTo>
                  <a:lnTo>
                    <a:pt x="62300" y="8004"/>
                  </a:lnTo>
                  <a:lnTo>
                    <a:pt x="29876" y="29844"/>
                  </a:lnTo>
                  <a:lnTo>
                    <a:pt x="8016" y="62257"/>
                  </a:lnTo>
                  <a:lnTo>
                    <a:pt x="0" y="101980"/>
                  </a:lnTo>
                  <a:lnTo>
                    <a:pt x="0" y="510031"/>
                  </a:lnTo>
                  <a:lnTo>
                    <a:pt x="8016" y="549701"/>
                  </a:lnTo>
                  <a:lnTo>
                    <a:pt x="29876" y="582120"/>
                  </a:lnTo>
                  <a:lnTo>
                    <a:pt x="62300" y="603990"/>
                  </a:lnTo>
                  <a:lnTo>
                    <a:pt x="102006" y="612013"/>
                  </a:lnTo>
                  <a:lnTo>
                    <a:pt x="5082565" y="612013"/>
                  </a:lnTo>
                  <a:lnTo>
                    <a:pt x="5122288" y="603990"/>
                  </a:lnTo>
                  <a:lnTo>
                    <a:pt x="5154701" y="582120"/>
                  </a:lnTo>
                  <a:lnTo>
                    <a:pt x="5176541" y="549701"/>
                  </a:lnTo>
                  <a:lnTo>
                    <a:pt x="5184546" y="510031"/>
                  </a:lnTo>
                  <a:lnTo>
                    <a:pt x="5184546" y="101980"/>
                  </a:lnTo>
                  <a:lnTo>
                    <a:pt x="5176541" y="62257"/>
                  </a:lnTo>
                  <a:lnTo>
                    <a:pt x="5154701" y="29844"/>
                  </a:lnTo>
                  <a:lnTo>
                    <a:pt x="5122288" y="8004"/>
                  </a:lnTo>
                  <a:lnTo>
                    <a:pt x="5082565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87121" y="2742183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0" y="101980"/>
                  </a:moveTo>
                  <a:lnTo>
                    <a:pt x="8016" y="62257"/>
                  </a:lnTo>
                  <a:lnTo>
                    <a:pt x="29876" y="29844"/>
                  </a:lnTo>
                  <a:lnTo>
                    <a:pt x="62300" y="8004"/>
                  </a:lnTo>
                  <a:lnTo>
                    <a:pt x="102006" y="0"/>
                  </a:lnTo>
                  <a:lnTo>
                    <a:pt x="5082565" y="0"/>
                  </a:lnTo>
                  <a:lnTo>
                    <a:pt x="5122288" y="8004"/>
                  </a:lnTo>
                  <a:lnTo>
                    <a:pt x="5154701" y="29844"/>
                  </a:lnTo>
                  <a:lnTo>
                    <a:pt x="5176541" y="62257"/>
                  </a:lnTo>
                  <a:lnTo>
                    <a:pt x="5184546" y="101980"/>
                  </a:lnTo>
                  <a:lnTo>
                    <a:pt x="5184546" y="510031"/>
                  </a:lnTo>
                  <a:lnTo>
                    <a:pt x="5176541" y="549701"/>
                  </a:lnTo>
                  <a:lnTo>
                    <a:pt x="5154701" y="582120"/>
                  </a:lnTo>
                  <a:lnTo>
                    <a:pt x="5122288" y="603990"/>
                  </a:lnTo>
                  <a:lnTo>
                    <a:pt x="5082565" y="612013"/>
                  </a:lnTo>
                  <a:lnTo>
                    <a:pt x="102006" y="612013"/>
                  </a:lnTo>
                  <a:lnTo>
                    <a:pt x="62300" y="603990"/>
                  </a:lnTo>
                  <a:lnTo>
                    <a:pt x="29876" y="582120"/>
                  </a:lnTo>
                  <a:lnTo>
                    <a:pt x="8016" y="549701"/>
                  </a:lnTo>
                  <a:lnTo>
                    <a:pt x="0" y="510031"/>
                  </a:lnTo>
                  <a:lnTo>
                    <a:pt x="0" y="101980"/>
                  </a:lnTo>
                  <a:close/>
                </a:path>
              </a:pathLst>
            </a:custGeom>
            <a:grpFill/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583183" y="2888360"/>
            <a:ext cx="459422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</a:t>
            </a:r>
            <a:r>
              <a:rPr sz="20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5544" y="3323335"/>
            <a:ext cx="5774055" cy="1577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111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(+15,1%)</a:t>
            </a:r>
            <a:r>
              <a:rPr lang="ru-RU"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 5 904 случая)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117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837,9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43505" marR="5080" indent="-171450">
              <a:lnSpc>
                <a:spcPct val="100000"/>
              </a:lnSpc>
              <a:spcBef>
                <a:spcPts val="1365"/>
              </a:spcBef>
              <a:buFont typeface="Wingdings"/>
              <a:buChar char=""/>
              <a:tabLst>
                <a:tab pos="2644775" algn="l"/>
              </a:tabLst>
            </a:pPr>
            <a:r>
              <a:rPr sz="1200" b="1" spc="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предимплантационное</a:t>
            </a:r>
            <a:r>
              <a:rPr sz="1200" b="1" spc="18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генетическое 	</a:t>
            </a:r>
            <a:r>
              <a:rPr sz="1200" b="1" spc="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sz="1200" b="1" spc="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эмбриона</a:t>
            </a:r>
            <a:r>
              <a:rPr sz="1200" b="1" spc="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spc="8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моногенные 	</a:t>
            </a:r>
            <a:r>
              <a:rPr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  <a:r>
              <a:rPr sz="1200" b="1" spc="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(А10.20.001.002)</a:t>
            </a:r>
            <a:r>
              <a:rPr sz="1200" b="1" spc="9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200" b="1" spc="6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156</a:t>
            </a:r>
            <a:r>
              <a:rPr sz="1200" b="1" spc="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425,4</a:t>
            </a:r>
            <a:r>
              <a:rPr lang="ru-RU" sz="12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6734047" y="2735833"/>
            <a:ext cx="5197475" cy="624840"/>
            <a:chOff x="6734047" y="2735833"/>
            <a:chExt cx="5197475" cy="624840"/>
          </a:xfrm>
        </p:grpSpPr>
        <p:sp>
          <p:nvSpPr>
            <p:cNvPr id="29" name="object 29"/>
            <p:cNvSpPr/>
            <p:nvPr/>
          </p:nvSpPr>
          <p:spPr>
            <a:xfrm>
              <a:off x="6740397" y="2742183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5082540" y="0"/>
                  </a:moveTo>
                  <a:lnTo>
                    <a:pt x="101980" y="0"/>
                  </a:lnTo>
                  <a:lnTo>
                    <a:pt x="62311" y="8004"/>
                  </a:lnTo>
                  <a:lnTo>
                    <a:pt x="29892" y="29844"/>
                  </a:lnTo>
                  <a:lnTo>
                    <a:pt x="8022" y="62257"/>
                  </a:lnTo>
                  <a:lnTo>
                    <a:pt x="0" y="101980"/>
                  </a:lnTo>
                  <a:lnTo>
                    <a:pt x="0" y="510031"/>
                  </a:lnTo>
                  <a:lnTo>
                    <a:pt x="8022" y="549701"/>
                  </a:lnTo>
                  <a:lnTo>
                    <a:pt x="29892" y="582120"/>
                  </a:lnTo>
                  <a:lnTo>
                    <a:pt x="62311" y="603990"/>
                  </a:lnTo>
                  <a:lnTo>
                    <a:pt x="101980" y="612013"/>
                  </a:lnTo>
                  <a:lnTo>
                    <a:pt x="5082540" y="612013"/>
                  </a:lnTo>
                  <a:lnTo>
                    <a:pt x="5122263" y="603990"/>
                  </a:lnTo>
                  <a:lnTo>
                    <a:pt x="5154676" y="582120"/>
                  </a:lnTo>
                  <a:lnTo>
                    <a:pt x="5176516" y="549701"/>
                  </a:lnTo>
                  <a:lnTo>
                    <a:pt x="5184521" y="510031"/>
                  </a:lnTo>
                  <a:lnTo>
                    <a:pt x="5184521" y="101980"/>
                  </a:lnTo>
                  <a:lnTo>
                    <a:pt x="5176516" y="62257"/>
                  </a:lnTo>
                  <a:lnTo>
                    <a:pt x="5154676" y="29844"/>
                  </a:lnTo>
                  <a:lnTo>
                    <a:pt x="5122263" y="8004"/>
                  </a:lnTo>
                  <a:lnTo>
                    <a:pt x="5082540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740397" y="2742183"/>
              <a:ext cx="5184775" cy="612140"/>
            </a:xfrm>
            <a:custGeom>
              <a:avLst/>
              <a:gdLst/>
              <a:ahLst/>
              <a:cxnLst/>
              <a:rect l="l" t="t" r="r" b="b"/>
              <a:pathLst>
                <a:path w="5184775" h="612139">
                  <a:moveTo>
                    <a:pt x="0" y="101980"/>
                  </a:moveTo>
                  <a:lnTo>
                    <a:pt x="8022" y="62257"/>
                  </a:lnTo>
                  <a:lnTo>
                    <a:pt x="29892" y="29844"/>
                  </a:lnTo>
                  <a:lnTo>
                    <a:pt x="62311" y="8004"/>
                  </a:lnTo>
                  <a:lnTo>
                    <a:pt x="101980" y="0"/>
                  </a:lnTo>
                  <a:lnTo>
                    <a:pt x="5082540" y="0"/>
                  </a:lnTo>
                  <a:lnTo>
                    <a:pt x="5122263" y="8004"/>
                  </a:lnTo>
                  <a:lnTo>
                    <a:pt x="5154676" y="29844"/>
                  </a:lnTo>
                  <a:lnTo>
                    <a:pt x="5176516" y="62257"/>
                  </a:lnTo>
                  <a:lnTo>
                    <a:pt x="5184521" y="101980"/>
                  </a:lnTo>
                  <a:lnTo>
                    <a:pt x="5184521" y="510031"/>
                  </a:lnTo>
                  <a:lnTo>
                    <a:pt x="5176516" y="549701"/>
                  </a:lnTo>
                  <a:lnTo>
                    <a:pt x="5154676" y="582120"/>
                  </a:lnTo>
                  <a:lnTo>
                    <a:pt x="5122263" y="603990"/>
                  </a:lnTo>
                  <a:lnTo>
                    <a:pt x="5082540" y="612013"/>
                  </a:lnTo>
                  <a:lnTo>
                    <a:pt x="101980" y="612013"/>
                  </a:lnTo>
                  <a:lnTo>
                    <a:pt x="62311" y="603990"/>
                  </a:lnTo>
                  <a:lnTo>
                    <a:pt x="29892" y="582120"/>
                  </a:lnTo>
                  <a:lnTo>
                    <a:pt x="8022" y="549701"/>
                  </a:lnTo>
                  <a:lnTo>
                    <a:pt x="0" y="510031"/>
                  </a:lnTo>
                  <a:lnTo>
                    <a:pt x="0" y="101980"/>
                  </a:lnTo>
                  <a:close/>
                </a:path>
              </a:pathLst>
            </a:custGeom>
            <a:grpFill/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8183626" y="2871597"/>
            <a:ext cx="23044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</a:t>
            </a:r>
            <a:r>
              <a:rPr sz="2000" b="1" spc="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профили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5861" y="2151126"/>
            <a:ext cx="4434739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099</a:t>
            </a:r>
            <a:r>
              <a:rPr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185</a:t>
            </a:r>
            <a:r>
              <a:rPr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r>
              <a:rPr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(+10,0%)</a:t>
            </a:r>
            <a:r>
              <a:rPr lang="ru-RU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(МО 114 630 случаев)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141,8</a:t>
            </a:r>
            <a:r>
              <a:rPr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791706" y="2095880"/>
            <a:ext cx="425729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187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928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(+87,9%)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806,9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791706" y="3342259"/>
            <a:ext cx="3489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722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800" spc="3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775,2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bject 31"/>
          <p:cNvSpPr txBox="1"/>
          <p:nvPr/>
        </p:nvSpPr>
        <p:spPr>
          <a:xfrm>
            <a:off x="1723324" y="1610187"/>
            <a:ext cx="23044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bject 31"/>
          <p:cNvSpPr txBox="1"/>
          <p:nvPr/>
        </p:nvSpPr>
        <p:spPr>
          <a:xfrm>
            <a:off x="8174101" y="1576477"/>
            <a:ext cx="23044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Гепатит С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14134"/>
            <a:ext cx="10911205" cy="945772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0480" marR="5080" algn="ctr">
              <a:lnSpc>
                <a:spcPts val="2410"/>
              </a:lnSpc>
              <a:spcBef>
                <a:spcPts val="175"/>
              </a:spcBef>
            </a:pP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1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норматива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диагностике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лечению</a:t>
            </a:r>
            <a:r>
              <a:rPr sz="20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хронического</a:t>
            </a:r>
            <a:r>
              <a:rPr sz="20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вирусного</a:t>
            </a: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гепатита</a:t>
            </a:r>
            <a:r>
              <a:rPr sz="2000" b="1" spc="11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br>
              <a:rPr lang="ru-RU"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(норматив для МО 10 262 случаев лечения)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893898"/>
              </p:ext>
            </p:extLst>
          </p:nvPr>
        </p:nvGraphicFramePr>
        <p:xfrm>
          <a:off x="116333" y="1102159"/>
          <a:ext cx="11950698" cy="49041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5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9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8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379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01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Исследование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Услуга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33655" algn="ctr">
                        <a:lnSpc>
                          <a:spcPts val="1285"/>
                        </a:lnSpc>
                      </a:pP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4135" algn="ctr">
                        <a:lnSpc>
                          <a:spcPts val="1285"/>
                        </a:lnSpc>
                      </a:pPr>
                      <a:r>
                        <a:rPr sz="11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НФЗ,</a:t>
                      </a:r>
                      <a:r>
                        <a:rPr sz="11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 b="1" spc="-15" dirty="0">
                        <a:solidFill>
                          <a:srgbClr val="1F4E78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4135" algn="ctr">
                        <a:lnSpc>
                          <a:spcPts val="1285"/>
                        </a:lnSpc>
                      </a:pPr>
                      <a:r>
                        <a:rPr sz="1100" b="1" spc="-20" dirty="0" err="1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sz="11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76835" algn="l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b="1" spc="-10" dirty="0" err="1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lang="ru-RU" sz="12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РФ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2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Обоснование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669">
                <a:tc gridSpan="5"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Лечение</a:t>
                      </a:r>
                      <a:r>
                        <a:rPr sz="1000" b="1" spc="-3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хронического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вирусного</a:t>
                      </a:r>
                      <a:r>
                        <a:rPr sz="1000" b="1" spc="-2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гепатита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дневном</a:t>
                      </a:r>
                      <a:r>
                        <a:rPr sz="1000" b="1" spc="-2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стационаре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9160">
                <a:tc gridSpan="2"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</a:pP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соответствии</a:t>
                      </a:r>
                      <a:r>
                        <a:rPr sz="1000" b="1" spc="-2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000" b="1" spc="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клиническими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рекомендациями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медицинским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показаниям</a:t>
                      </a:r>
                      <a:r>
                        <a:rPr sz="1000" b="1" spc="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</a:t>
                      </a:r>
                      <a:r>
                        <a:rPr sz="1000" b="1" spc="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организовать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" marR="17145" indent="-635" algn="ctr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лекарственных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препаратов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приема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пациентами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000" b="1" spc="-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дому.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этом</a:t>
                      </a:r>
                      <a:r>
                        <a:rPr sz="1000" b="1" spc="-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</a:t>
                      </a:r>
                      <a:r>
                        <a:rPr sz="1000" b="1" spc="-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врача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</a:t>
                      </a:r>
                      <a:r>
                        <a:rPr sz="1000" b="1" spc="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проводиться</a:t>
                      </a:r>
                      <a:r>
                        <a:rPr sz="1000" b="1" spc="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000" b="1" spc="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</a:t>
                      </a:r>
                      <a:r>
                        <a:rPr sz="1000" b="1" spc="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дистанционных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(телемедицинских)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технологий,</a:t>
                      </a:r>
                      <a:r>
                        <a:rPr sz="1000" b="1" spc="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</a:t>
                      </a:r>
                      <a:r>
                        <a:rPr sz="1000" b="1" spc="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должны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быть</a:t>
                      </a:r>
                      <a:r>
                        <a:rPr sz="1000" b="1" spc="-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подтверждены</a:t>
                      </a:r>
                      <a:r>
                        <a:rPr sz="1000" b="1" spc="-4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лабораторными</a:t>
                      </a:r>
                      <a:r>
                        <a:rPr sz="10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исследованиями.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Очное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пребывание</a:t>
                      </a:r>
                      <a:r>
                        <a:rPr sz="1000" b="1" spc="-2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пациента</a:t>
                      </a:r>
                      <a:r>
                        <a:rPr sz="1000" b="1" spc="-3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условиях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дневного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стационара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этом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быть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дней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включая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госпитализации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85"/>
                        </a:lnSpc>
                      </a:pP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выписки.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5410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806,9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5244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  <a:r>
                        <a:rPr sz="10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6355">
                        <a:lnSpc>
                          <a:spcPct val="100000"/>
                        </a:lnSpc>
                      </a:pP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случаев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20725" marR="713105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МНН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Гразопревир</a:t>
                      </a:r>
                      <a:r>
                        <a:rPr sz="10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Элбасвир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r>
                        <a:rPr sz="10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778</a:t>
                      </a:r>
                      <a:r>
                        <a:rPr sz="10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(50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случаев</a:t>
                      </a:r>
                      <a:r>
                        <a:rPr sz="10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лечения)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8175" marR="631190" algn="ctr">
                        <a:lnSpc>
                          <a:spcPct val="100000"/>
                        </a:lnSpc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МНН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Даклатасвир</a:t>
                      </a:r>
                      <a:r>
                        <a:rPr sz="1000" b="1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Софосбувир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(37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случаев</a:t>
                      </a:r>
                      <a:r>
                        <a:rPr sz="10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лечения)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567">
                <a:tc gridSpan="5">
                  <a:txBody>
                    <a:bodyPr/>
                    <a:lstStyle/>
                    <a:p>
                      <a:pPr marL="1270" algn="ctr">
                        <a:lnSpc>
                          <a:spcPts val="1290"/>
                        </a:lnSpc>
                      </a:pP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подтверждения</a:t>
                      </a:r>
                      <a:r>
                        <a:rPr sz="1000" b="1" spc="-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эффективности</a:t>
                      </a:r>
                      <a:r>
                        <a:rPr sz="1000" b="1" spc="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через</a:t>
                      </a:r>
                      <a:r>
                        <a:rPr sz="1000" b="1" spc="-3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месяца</a:t>
                      </a:r>
                      <a:r>
                        <a:rPr sz="1000" b="1" spc="-3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</a:t>
                      </a:r>
                      <a:r>
                        <a:rPr sz="1000" b="1" spc="-4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окончания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повторное</a:t>
                      </a:r>
                      <a:r>
                        <a:rPr sz="1000" b="1" spc="-3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исследование</a:t>
                      </a:r>
                      <a:r>
                        <a:rPr sz="1000" b="1" spc="-5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sz="1000" b="1" spc="-4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РНК</a:t>
                      </a:r>
                      <a:r>
                        <a:rPr sz="1000" b="1" spc="-5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вируса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гепатита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5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85"/>
                        </a:lnSpc>
                      </a:pP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(Hepatitis</a:t>
                      </a:r>
                      <a:r>
                        <a:rPr sz="1000" b="1" spc="-5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virus)</a:t>
                      </a:r>
                      <a:r>
                        <a:rPr sz="1000" b="1" spc="-4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крови</a:t>
                      </a:r>
                      <a:r>
                        <a:rPr sz="1000" b="1" spc="-1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методом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ПЦР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46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598930" marR="128270" indent="-14649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sz="1000" b="1" spc="-3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РНК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вируса</a:t>
                      </a:r>
                      <a:r>
                        <a:rPr sz="10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гепатита</a:t>
                      </a:r>
                      <a:r>
                        <a:rPr sz="1000" b="1" spc="-5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(Hepatitis</a:t>
                      </a:r>
                      <a:r>
                        <a:rPr sz="10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virus)</a:t>
                      </a:r>
                      <a:r>
                        <a:rPr sz="1000" b="1" spc="-3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крови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методом</a:t>
                      </a:r>
                      <a:r>
                        <a:rPr sz="10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ПЦР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525" marR="1905" algn="ctr">
                        <a:lnSpc>
                          <a:spcPct val="100000"/>
                        </a:lnSpc>
                      </a:pP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A26.05.019.001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РНК</a:t>
                      </a:r>
                      <a:r>
                        <a:rPr sz="1000" b="1" spc="2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вируса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гепатита</a:t>
                      </a:r>
                      <a:r>
                        <a:rPr sz="1000" b="1" spc="-5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(Hepatitis</a:t>
                      </a:r>
                      <a:r>
                        <a:rPr sz="1000" b="1" spc="-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virus)</a:t>
                      </a:r>
                      <a:r>
                        <a:rPr sz="1000" b="1" spc="-4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крови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28625" marR="4222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методом</a:t>
                      </a:r>
                      <a:r>
                        <a:rPr sz="1000" b="1" spc="-3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ПЦР,</a:t>
                      </a:r>
                      <a:r>
                        <a:rPr sz="1000" b="1" spc="-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качественное исследование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162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22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102,3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524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r>
                        <a:rPr sz="10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048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15"/>
                        </a:lnSpc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sz="10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10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объема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исследований</a:t>
                      </a:r>
                      <a:r>
                        <a:rPr sz="10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anti-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HCV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рамках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085" marR="38100" algn="ctr">
                        <a:lnSpc>
                          <a:spcPct val="100000"/>
                        </a:lnSpc>
                      </a:pP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диспансеризации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возрасте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лет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старше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</a:t>
                      </a:r>
                      <a:r>
                        <a:rPr sz="1000" b="1" spc="-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5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7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2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37920" indent="-1132840">
                        <a:lnSpc>
                          <a:spcPts val="1320"/>
                        </a:lnSpc>
                        <a:spcBef>
                          <a:spcPts val="40"/>
                        </a:spcBef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получающие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лечение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условиях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дневного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стационара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тыс.+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7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2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4665" marR="122555" indent="-363220">
                        <a:lnSpc>
                          <a:spcPts val="1320"/>
                        </a:lnSpc>
                        <a:spcBef>
                          <a:spcPts val="40"/>
                        </a:spcBef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</a:t>
                      </a:r>
                      <a:r>
                        <a:rPr sz="10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получающие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лечение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условиях</a:t>
                      </a:r>
                      <a:r>
                        <a:rPr sz="10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бюджетных</a:t>
                      </a:r>
                      <a:r>
                        <a:rPr sz="1000" b="1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всех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уровней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sz="1000" b="1" spc="-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-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50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9669">
                <a:tc gridSpan="5"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уточнения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типа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(курса)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пациентам</a:t>
                      </a:r>
                      <a:r>
                        <a:rPr sz="1000" b="1" spc="-3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диагнозом</a:t>
                      </a:r>
                      <a:r>
                        <a:rPr sz="1000" b="1" spc="-4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«Хронический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вирусный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C»</a:t>
                      </a:r>
                      <a:r>
                        <a:rPr sz="1000" b="1" spc="-2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</a:t>
                      </a:r>
                      <a:r>
                        <a:rPr sz="1000" b="1" spc="-35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1F4E7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567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8270" marR="120650" indent="130810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Лабораторная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</a:t>
                      </a:r>
                      <a:r>
                        <a:rPr sz="1000" b="1" spc="-4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000" b="1" spc="-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пациентов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хроническим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вирусным</a:t>
                      </a:r>
                      <a:r>
                        <a:rPr sz="1000" b="1" spc="-3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гепатитом</a:t>
                      </a:r>
                      <a:r>
                        <a:rPr sz="1000" b="1" spc="-4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(оценка</a:t>
                      </a:r>
                      <a:r>
                        <a:rPr sz="1000" b="1" spc="-4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стадии</a:t>
                      </a:r>
                      <a:r>
                        <a:rPr sz="1000" b="1" spc="-5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фиброза,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определение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02105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генотипа</a:t>
                      </a:r>
                      <a:r>
                        <a:rPr sz="1000" b="1" spc="-4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ВГС)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230504" marR="57150" indent="-131445">
                        <a:lnSpc>
                          <a:spcPts val="1320"/>
                        </a:lnSpc>
                      </a:pP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A26.05.019.003</a:t>
                      </a:r>
                      <a:r>
                        <a:rPr sz="1000" b="1" spc="-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генотипа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вируса</a:t>
                      </a:r>
                      <a:r>
                        <a:rPr sz="1000" b="1" spc="-3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гепатита</a:t>
                      </a:r>
                      <a:r>
                        <a:rPr sz="1000" b="1" spc="-5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(Hepatitis</a:t>
                      </a:r>
                      <a:r>
                        <a:rPr sz="1000" b="1" spc="-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virus)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2240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0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954,2</a:t>
                      </a:r>
                      <a:endParaRPr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sz="1000" b="1" spc="-1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695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" algn="ctr">
                        <a:lnSpc>
                          <a:spcPct val="100000"/>
                        </a:lnSpc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получающие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лечение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условиях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дневного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стационара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sz="10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sz="1000" b="1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</a:t>
                      </a:r>
                      <a:r>
                        <a:rPr sz="1000" b="1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условиях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sz="10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бюджетных</a:t>
                      </a:r>
                      <a:r>
                        <a:rPr sz="1000" b="1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sz="1000" b="1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всех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уровней,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завершивших</a:t>
                      </a:r>
                      <a:r>
                        <a:rPr sz="1000" b="1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</a:t>
                      </a:r>
                      <a:r>
                        <a:rPr sz="10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6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A04.14.001.005</a:t>
                      </a:r>
                      <a:r>
                        <a:rPr sz="1000" b="1" spc="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Эластометрия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печени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5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48895" marR="40005" indent="91440">
                        <a:lnSpc>
                          <a:spcPts val="1320"/>
                        </a:lnSpc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A09.05.042</a:t>
                      </a:r>
                      <a:r>
                        <a:rPr sz="1000" b="1" spc="-3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-2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sz="1000" b="1" spc="-4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активности аланинаминотрансферазы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sz="1000" b="1" spc="3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крови</a:t>
                      </a:r>
                      <a:r>
                        <a:rPr sz="1000" b="1" spc="4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(АЛТ)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55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13970" marR="7620" indent="126364">
                        <a:lnSpc>
                          <a:spcPts val="1320"/>
                        </a:lnSpc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A09.05.041</a:t>
                      </a:r>
                      <a:r>
                        <a:rPr sz="1000" b="1" spc="-3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-2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sz="1000" b="1" spc="-4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активности аспартатаминотрансферазы</a:t>
                      </a:r>
                      <a:r>
                        <a:rPr sz="1000" b="1" spc="1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5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крови</a:t>
                      </a:r>
                      <a:r>
                        <a:rPr sz="1000" b="1" spc="3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(АСТ)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556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marL="643255" marR="240665" indent="-396240">
                        <a:lnSpc>
                          <a:spcPts val="1320"/>
                        </a:lnSpc>
                      </a:pP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A12.05.120</a:t>
                      </a:r>
                      <a:r>
                        <a:rPr sz="1000" b="1" spc="-3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sz="1000" b="1" spc="-2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Исследование</a:t>
                      </a:r>
                      <a:r>
                        <a:rPr sz="1000" b="1" spc="-55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тромбоцитов</a:t>
                      </a:r>
                      <a:r>
                        <a:rPr sz="1000" b="1" spc="-5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000" b="1" spc="-10" dirty="0">
                          <a:solidFill>
                            <a:srgbClr val="001F5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крови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116333" y="5965826"/>
            <a:ext cx="11953875" cy="868044"/>
          </a:xfrm>
          <a:custGeom>
            <a:avLst/>
            <a:gdLst/>
            <a:ahLst/>
            <a:cxnLst/>
            <a:rect l="l" t="t" r="r" b="b"/>
            <a:pathLst>
              <a:path w="11953875" h="868045">
                <a:moveTo>
                  <a:pt x="0" y="867930"/>
                </a:moveTo>
                <a:lnTo>
                  <a:pt x="11953367" y="867930"/>
                </a:lnTo>
                <a:lnTo>
                  <a:pt x="11953367" y="0"/>
                </a:lnTo>
                <a:lnTo>
                  <a:pt x="0" y="0"/>
                </a:lnTo>
                <a:lnTo>
                  <a:pt x="0" y="867930"/>
                </a:lnTo>
                <a:close/>
              </a:path>
            </a:pathLst>
          </a:custGeom>
          <a:ln w="28575">
            <a:solidFill>
              <a:srgbClr val="C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09600" y="6046838"/>
            <a:ext cx="10667999" cy="7904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3190"/>
              </a:lnSpc>
              <a:spcBef>
                <a:spcPts val="95"/>
              </a:spcBef>
            </a:pP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Регистр</a:t>
            </a:r>
            <a:r>
              <a:rPr sz="2000" b="1" spc="-4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лиц</a:t>
            </a:r>
            <a:r>
              <a:rPr sz="2000" b="1" spc="-4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sz="2000" b="1" spc="-7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chemeClr val="bg1"/>
                </a:solidFill>
                <a:latin typeface="Times New Roman"/>
                <a:cs typeface="Times New Roman"/>
              </a:rPr>
              <a:t>вирусными</a:t>
            </a:r>
            <a:r>
              <a:rPr sz="2000" b="1" spc="-6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chemeClr val="bg1"/>
                </a:solidFill>
                <a:latin typeface="Times New Roman"/>
                <a:cs typeface="Times New Roman"/>
              </a:rPr>
              <a:t>гепатитами</a:t>
            </a:r>
            <a:endParaRPr sz="20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lnSpc>
                <a:spcPts val="3190"/>
              </a:lnSpc>
            </a:pP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по</a:t>
            </a:r>
            <a:r>
              <a:rPr sz="2000" b="1" spc="-7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chemeClr val="bg1"/>
                </a:solidFill>
                <a:latin typeface="Times New Roman"/>
                <a:cs typeface="Times New Roman"/>
              </a:rPr>
              <a:t>состоянию</a:t>
            </a:r>
            <a:r>
              <a:rPr sz="2000" b="1" spc="-7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на</a:t>
            </a:r>
            <a:r>
              <a:rPr sz="2000" b="1" spc="-6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20.10.2025</a:t>
            </a:r>
            <a:r>
              <a:rPr sz="2000" b="1" spc="-9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chemeClr val="bg1"/>
                </a:solidFill>
                <a:latin typeface="Times New Roman"/>
                <a:cs typeface="Times New Roman"/>
              </a:rPr>
              <a:t>содержит</a:t>
            </a:r>
            <a:r>
              <a:rPr sz="2000" b="1" spc="-4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682</a:t>
            </a:r>
            <a:r>
              <a:rPr sz="2000" b="1" spc="-8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chemeClr val="bg1"/>
                </a:solidFill>
                <a:latin typeface="Times New Roman"/>
                <a:cs typeface="Times New Roman"/>
              </a:rPr>
              <a:t>931</a:t>
            </a:r>
            <a:r>
              <a:rPr sz="2000" b="1" spc="-7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chemeClr val="bg1"/>
                </a:solidFill>
                <a:latin typeface="Times New Roman"/>
                <a:cs typeface="Times New Roman"/>
              </a:rPr>
              <a:t>чел.</a:t>
            </a:r>
            <a:endParaRPr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7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8940" y="136433"/>
            <a:ext cx="10911205" cy="612347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algn="ctr">
              <a:lnSpc>
                <a:spcPts val="2160"/>
              </a:lnSpc>
              <a:spcBef>
                <a:spcPts val="375"/>
              </a:spcBef>
            </a:pP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b="1" spc="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pc="11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</a:t>
            </a:r>
            <a:r>
              <a:rPr sz="2000" b="1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4977" y="1909863"/>
            <a:ext cx="352425" cy="493395"/>
            <a:chOff x="133426" y="2044192"/>
            <a:chExt cx="352425" cy="493395"/>
          </a:xfrm>
        </p:grpSpPr>
        <p:sp>
          <p:nvSpPr>
            <p:cNvPr id="5" name="object 5"/>
            <p:cNvSpPr/>
            <p:nvPr/>
          </p:nvSpPr>
          <p:spPr>
            <a:xfrm>
              <a:off x="139776" y="2050542"/>
              <a:ext cx="339725" cy="480695"/>
            </a:xfrm>
            <a:custGeom>
              <a:avLst/>
              <a:gdLst/>
              <a:ahLst/>
              <a:cxnLst/>
              <a:rect l="l" t="t" r="r" b="b"/>
              <a:pathLst>
                <a:path w="339725" h="480694">
                  <a:moveTo>
                    <a:pt x="169799" y="0"/>
                  </a:moveTo>
                  <a:lnTo>
                    <a:pt x="0" y="169799"/>
                  </a:lnTo>
                  <a:lnTo>
                    <a:pt x="84899" y="169799"/>
                  </a:lnTo>
                  <a:lnTo>
                    <a:pt x="84899" y="480695"/>
                  </a:lnTo>
                  <a:lnTo>
                    <a:pt x="254698" y="480695"/>
                  </a:lnTo>
                  <a:lnTo>
                    <a:pt x="254698" y="169799"/>
                  </a:lnTo>
                  <a:lnTo>
                    <a:pt x="339598" y="169799"/>
                  </a:lnTo>
                  <a:lnTo>
                    <a:pt x="169799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9776" y="2050542"/>
              <a:ext cx="339725" cy="480695"/>
            </a:xfrm>
            <a:custGeom>
              <a:avLst/>
              <a:gdLst/>
              <a:ahLst/>
              <a:cxnLst/>
              <a:rect l="l" t="t" r="r" b="b"/>
              <a:pathLst>
                <a:path w="339725" h="480694">
                  <a:moveTo>
                    <a:pt x="339598" y="169799"/>
                  </a:moveTo>
                  <a:lnTo>
                    <a:pt x="254698" y="169799"/>
                  </a:lnTo>
                  <a:lnTo>
                    <a:pt x="254698" y="480695"/>
                  </a:lnTo>
                  <a:lnTo>
                    <a:pt x="84899" y="480695"/>
                  </a:lnTo>
                  <a:lnTo>
                    <a:pt x="84899" y="169799"/>
                  </a:lnTo>
                  <a:lnTo>
                    <a:pt x="0" y="169799"/>
                  </a:lnTo>
                  <a:lnTo>
                    <a:pt x="169799" y="0"/>
                  </a:lnTo>
                  <a:lnTo>
                    <a:pt x="339598" y="169799"/>
                  </a:lnTo>
                  <a:close/>
                </a:path>
              </a:pathLst>
            </a:custGeom>
            <a:grpFill/>
            <a:ln w="127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76255" y="1917315"/>
            <a:ext cx="5639435" cy="523861"/>
          </a:xfrm>
          <a:prstGeom prst="rect">
            <a:avLst/>
          </a:prstGeom>
          <a:ln w="19050">
            <a:solidFill>
              <a:srgbClr val="2C4292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1440">
              <a:lnSpc>
                <a:spcPts val="1910"/>
              </a:lnSpc>
              <a:spcBef>
                <a:spcPts val="285"/>
              </a:spcBef>
            </a:pPr>
            <a:r>
              <a:rPr sz="1600" b="1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6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9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sz="1600" b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749,7</a:t>
            </a:r>
            <a:r>
              <a:rPr sz="1600" b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6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r>
              <a:rPr sz="16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i="1" spc="-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</a:t>
            </a:r>
            <a:r>
              <a:rPr lang="ru-RU" sz="1600" b="1" i="1" spc="-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i="1" spc="-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8,4%)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>
              <a:lnSpc>
                <a:spcPts val="1910"/>
              </a:lnSpc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sz="1600" b="1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600" b="1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6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9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sz="1600" b="1" spc="7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754</a:t>
            </a:r>
            <a:r>
              <a:rPr sz="1600" b="1" spc="7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575</a:t>
            </a:r>
            <a:r>
              <a:rPr sz="1600" b="1" spc="7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lang="ru-RU"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(МО 1 406 372 случая)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55" y="780503"/>
            <a:ext cx="12183745" cy="312265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49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5"/>
              </a:spcBef>
            </a:pPr>
            <a:r>
              <a:rPr sz="18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Круглосуточный</a:t>
            </a:r>
            <a:r>
              <a:rPr sz="1800" b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sz="1800" b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sz="1800" b="1" spc="-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26.6</a:t>
            </a:r>
            <a:r>
              <a:rPr sz="1800" b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r>
              <a:rPr sz="18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3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z="1800" b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госпитализаций</a:t>
            </a:r>
            <a:r>
              <a:rPr lang="ru-RU"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РФ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64917" y="1260743"/>
            <a:ext cx="2016760" cy="361637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53340" rIns="0" bIns="0" rtlCol="0">
            <a:spAutoFit/>
          </a:bodyPr>
          <a:lstStyle/>
          <a:p>
            <a:pPr marL="285115">
              <a:lnSpc>
                <a:spcPct val="100000"/>
              </a:lnSpc>
              <a:spcBef>
                <a:spcPts val="420"/>
              </a:spcBef>
            </a:pP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50779" y="1874267"/>
            <a:ext cx="5415820" cy="528991"/>
          </a:xfrm>
          <a:prstGeom prst="rect">
            <a:avLst/>
          </a:prstGeom>
          <a:ln w="19050">
            <a:solidFill>
              <a:srgbClr val="2C4292"/>
            </a:solidFill>
          </a:ln>
        </p:spPr>
        <p:txBody>
          <a:bodyPr vert="horz" wrap="square" lIns="0" tIns="3619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85"/>
              </a:spcBef>
            </a:pPr>
            <a:r>
              <a:rPr sz="1600" b="1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6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6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r>
            <a:r>
              <a:rPr sz="16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020,2</a:t>
            </a:r>
            <a:r>
              <a:rPr sz="1600" b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6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r>
              <a:rPr sz="16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i="1" spc="-3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spc="-3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sz="1600" b="1" i="1" spc="-3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600" b="1" i="1" spc="-3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sz="1600" b="1" i="1" spc="-3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,3%)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>
              <a:lnSpc>
                <a:spcPct val="100000"/>
              </a:lnSpc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sz="1600" b="1" spc="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600"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6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600" b="1" spc="9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497</a:t>
            </a:r>
            <a:r>
              <a:rPr sz="1600" b="1" spc="8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646</a:t>
            </a:r>
            <a:r>
              <a:rPr sz="1600" b="1" spc="1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lang="ru-RU"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МО 81 782 случая)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06166" y="1255033"/>
            <a:ext cx="2016760" cy="361637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53340" rIns="0" bIns="0" rtlCol="0">
            <a:spAutoFit/>
          </a:bodyPr>
          <a:lstStyle/>
          <a:p>
            <a:pPr marL="625475">
              <a:lnSpc>
                <a:spcPct val="100000"/>
              </a:lnSpc>
              <a:spcBef>
                <a:spcPts val="420"/>
              </a:spcBef>
            </a:pP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295925" y="1901083"/>
            <a:ext cx="352425" cy="493395"/>
            <a:chOff x="6357365" y="2017648"/>
            <a:chExt cx="352425" cy="493395"/>
          </a:xfrm>
        </p:grpSpPr>
        <p:sp>
          <p:nvSpPr>
            <p:cNvPr id="13" name="object 13"/>
            <p:cNvSpPr/>
            <p:nvPr/>
          </p:nvSpPr>
          <p:spPr>
            <a:xfrm>
              <a:off x="6363715" y="2023998"/>
              <a:ext cx="339725" cy="480695"/>
            </a:xfrm>
            <a:custGeom>
              <a:avLst/>
              <a:gdLst/>
              <a:ahLst/>
              <a:cxnLst/>
              <a:rect l="l" t="t" r="r" b="b"/>
              <a:pathLst>
                <a:path w="339725" h="480694">
                  <a:moveTo>
                    <a:pt x="169799" y="0"/>
                  </a:moveTo>
                  <a:lnTo>
                    <a:pt x="0" y="169799"/>
                  </a:lnTo>
                  <a:lnTo>
                    <a:pt x="84836" y="169799"/>
                  </a:lnTo>
                  <a:lnTo>
                    <a:pt x="84836" y="480567"/>
                  </a:lnTo>
                  <a:lnTo>
                    <a:pt x="254635" y="480567"/>
                  </a:lnTo>
                  <a:lnTo>
                    <a:pt x="254635" y="169799"/>
                  </a:lnTo>
                  <a:lnTo>
                    <a:pt x="339598" y="169799"/>
                  </a:lnTo>
                  <a:lnTo>
                    <a:pt x="169799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363715" y="2023998"/>
              <a:ext cx="339725" cy="480695"/>
            </a:xfrm>
            <a:custGeom>
              <a:avLst/>
              <a:gdLst/>
              <a:ahLst/>
              <a:cxnLst/>
              <a:rect l="l" t="t" r="r" b="b"/>
              <a:pathLst>
                <a:path w="339725" h="480694">
                  <a:moveTo>
                    <a:pt x="339598" y="169799"/>
                  </a:moveTo>
                  <a:lnTo>
                    <a:pt x="254635" y="169799"/>
                  </a:lnTo>
                  <a:lnTo>
                    <a:pt x="254635" y="480567"/>
                  </a:lnTo>
                  <a:lnTo>
                    <a:pt x="84836" y="480567"/>
                  </a:lnTo>
                  <a:lnTo>
                    <a:pt x="84836" y="169799"/>
                  </a:lnTo>
                  <a:lnTo>
                    <a:pt x="0" y="169799"/>
                  </a:lnTo>
                  <a:lnTo>
                    <a:pt x="169799" y="0"/>
                  </a:lnTo>
                  <a:lnTo>
                    <a:pt x="339598" y="169799"/>
                  </a:lnTo>
                  <a:close/>
                </a:path>
              </a:pathLst>
            </a:custGeom>
            <a:grpFill/>
            <a:ln w="127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3023997" y="3228467"/>
            <a:ext cx="335915" cy="352425"/>
            <a:chOff x="3023997" y="3228467"/>
            <a:chExt cx="335915" cy="352425"/>
          </a:xfrm>
        </p:grpSpPr>
        <p:sp>
          <p:nvSpPr>
            <p:cNvPr id="16" name="object 16"/>
            <p:cNvSpPr/>
            <p:nvPr/>
          </p:nvSpPr>
          <p:spPr>
            <a:xfrm>
              <a:off x="3030347" y="3234817"/>
              <a:ext cx="323215" cy="339725"/>
            </a:xfrm>
            <a:custGeom>
              <a:avLst/>
              <a:gdLst/>
              <a:ahLst/>
              <a:cxnLst/>
              <a:rect l="l" t="t" r="r" b="b"/>
              <a:pathLst>
                <a:path w="323214" h="339725">
                  <a:moveTo>
                    <a:pt x="161416" y="0"/>
                  </a:moveTo>
                  <a:lnTo>
                    <a:pt x="161416" y="84962"/>
                  </a:lnTo>
                  <a:lnTo>
                    <a:pt x="0" y="84962"/>
                  </a:lnTo>
                  <a:lnTo>
                    <a:pt x="0" y="254762"/>
                  </a:lnTo>
                  <a:lnTo>
                    <a:pt x="161416" y="254762"/>
                  </a:lnTo>
                  <a:lnTo>
                    <a:pt x="161416" y="339598"/>
                  </a:lnTo>
                  <a:lnTo>
                    <a:pt x="322706" y="169799"/>
                  </a:lnTo>
                  <a:lnTo>
                    <a:pt x="161416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30347" y="3234817"/>
              <a:ext cx="323215" cy="339725"/>
            </a:xfrm>
            <a:custGeom>
              <a:avLst/>
              <a:gdLst/>
              <a:ahLst/>
              <a:cxnLst/>
              <a:rect l="l" t="t" r="r" b="b"/>
              <a:pathLst>
                <a:path w="323214" h="339725">
                  <a:moveTo>
                    <a:pt x="161416" y="339598"/>
                  </a:moveTo>
                  <a:lnTo>
                    <a:pt x="161416" y="254762"/>
                  </a:lnTo>
                  <a:lnTo>
                    <a:pt x="0" y="254762"/>
                  </a:lnTo>
                  <a:lnTo>
                    <a:pt x="0" y="84962"/>
                  </a:lnTo>
                  <a:lnTo>
                    <a:pt x="161416" y="84962"/>
                  </a:lnTo>
                  <a:lnTo>
                    <a:pt x="161416" y="0"/>
                  </a:lnTo>
                  <a:lnTo>
                    <a:pt x="322706" y="169799"/>
                  </a:lnTo>
                  <a:lnTo>
                    <a:pt x="161416" y="339598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004786"/>
              </p:ext>
            </p:extLst>
          </p:nvPr>
        </p:nvGraphicFramePr>
        <p:xfrm>
          <a:off x="3003551" y="2559184"/>
          <a:ext cx="8946513" cy="1132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6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0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4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55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2755">
                <a:tc gridSpan="4"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endParaRPr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5334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00AF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00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2C4292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b="1" spc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НФЗ </a:t>
                      </a:r>
                      <a:r>
                        <a:rPr lang="ru-RU" sz="1400" b="1" spc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400" b="1" spc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167 914,2 рублей </a:t>
                      </a:r>
                      <a:r>
                        <a:rPr sz="1400" b="1" i="1" spc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(-13,3%)</a:t>
                      </a:r>
                      <a:endParaRPr sz="1400" spc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sz="1400" b="1" spc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1400" b="1" spc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339 505 случаев</a:t>
                      </a:r>
                      <a:endParaRPr sz="1400" spc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>
                      <a:solidFill>
                        <a:srgbClr val="2C4292"/>
                      </a:solidFill>
                      <a:prstDash val="solid"/>
                    </a:lnL>
                    <a:lnR w="28575">
                      <a:solidFill>
                        <a:srgbClr val="2C4292"/>
                      </a:solidFill>
                      <a:prstDash val="solid"/>
                    </a:lnR>
                    <a:lnT w="28575">
                      <a:solidFill>
                        <a:srgbClr val="2C4292"/>
                      </a:solidFill>
                      <a:prstDash val="solid"/>
                    </a:lnT>
                    <a:lnB w="28575">
                      <a:solidFill>
                        <a:srgbClr val="2C4292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2C4292"/>
                      </a:solidFill>
                      <a:prstDash val="solid"/>
                    </a:lnL>
                    <a:lnR w="28575">
                      <a:solidFill>
                        <a:srgbClr val="00AF5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b="1" i="1" spc="-2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</a:t>
                      </a:r>
                      <a:r>
                        <a:rPr sz="1400" b="1" i="1" spc="-7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i="1" spc="-6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44-</a:t>
                      </a:r>
                      <a:r>
                        <a:rPr sz="1400" b="1" i="1" spc="-7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</a:t>
                      </a:r>
                      <a:r>
                        <a:rPr sz="1400" b="1" i="1" spc="-3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</a:t>
                      </a:r>
                      <a:r>
                        <a:rPr sz="1400" b="1" i="1" spc="-7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i="1" spc="-1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sz="1400" b="1" i="1" spc="-6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i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ВМП</a:t>
                      </a:r>
                      <a:r>
                        <a:rPr sz="1400" b="1" i="1" spc="-5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i="1" spc="-29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sz="1400" b="1" i="1" spc="-6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i="1" spc="-7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sz="1400" b="1" i="1" spc="-2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КСГ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4290" marB="0">
                    <a:lnL w="28575">
                      <a:solidFill>
                        <a:srgbClr val="00AF50"/>
                      </a:solidFill>
                      <a:prstDash val="solid"/>
                    </a:lnL>
                    <a:lnR w="28575">
                      <a:solidFill>
                        <a:srgbClr val="00AF50"/>
                      </a:solidFill>
                      <a:prstDash val="solid"/>
                    </a:lnR>
                    <a:lnT w="28575">
                      <a:solidFill>
                        <a:srgbClr val="00AF50"/>
                      </a:solidFill>
                      <a:prstDash val="solid"/>
                    </a:lnT>
                    <a:lnB w="28575">
                      <a:solidFill>
                        <a:srgbClr val="00AF5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9" name="object 19"/>
          <p:cNvGrpSpPr/>
          <p:nvPr/>
        </p:nvGrpSpPr>
        <p:grpSpPr>
          <a:xfrm>
            <a:off x="3023997" y="3989832"/>
            <a:ext cx="335280" cy="352425"/>
            <a:chOff x="3023997" y="3989832"/>
            <a:chExt cx="335280" cy="352425"/>
          </a:xfrm>
        </p:grpSpPr>
        <p:sp>
          <p:nvSpPr>
            <p:cNvPr id="20" name="object 20"/>
            <p:cNvSpPr/>
            <p:nvPr/>
          </p:nvSpPr>
          <p:spPr>
            <a:xfrm>
              <a:off x="3030347" y="3996182"/>
              <a:ext cx="322580" cy="339725"/>
            </a:xfrm>
            <a:custGeom>
              <a:avLst/>
              <a:gdLst/>
              <a:ahLst/>
              <a:cxnLst/>
              <a:rect l="l" t="t" r="r" b="b"/>
              <a:pathLst>
                <a:path w="322579" h="339725">
                  <a:moveTo>
                    <a:pt x="161162" y="0"/>
                  </a:moveTo>
                  <a:lnTo>
                    <a:pt x="161162" y="84963"/>
                  </a:lnTo>
                  <a:lnTo>
                    <a:pt x="0" y="84963"/>
                  </a:lnTo>
                  <a:lnTo>
                    <a:pt x="0" y="254762"/>
                  </a:lnTo>
                  <a:lnTo>
                    <a:pt x="161162" y="254762"/>
                  </a:lnTo>
                  <a:lnTo>
                    <a:pt x="161162" y="339598"/>
                  </a:lnTo>
                  <a:lnTo>
                    <a:pt x="322199" y="169799"/>
                  </a:lnTo>
                  <a:lnTo>
                    <a:pt x="16116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030347" y="3996182"/>
              <a:ext cx="322580" cy="339725"/>
            </a:xfrm>
            <a:custGeom>
              <a:avLst/>
              <a:gdLst/>
              <a:ahLst/>
              <a:cxnLst/>
              <a:rect l="l" t="t" r="r" b="b"/>
              <a:pathLst>
                <a:path w="322579" h="339725">
                  <a:moveTo>
                    <a:pt x="161162" y="339598"/>
                  </a:moveTo>
                  <a:lnTo>
                    <a:pt x="161162" y="254762"/>
                  </a:lnTo>
                  <a:lnTo>
                    <a:pt x="0" y="254762"/>
                  </a:lnTo>
                  <a:lnTo>
                    <a:pt x="0" y="84963"/>
                  </a:lnTo>
                  <a:lnTo>
                    <a:pt x="161162" y="84963"/>
                  </a:lnTo>
                  <a:lnTo>
                    <a:pt x="161162" y="0"/>
                  </a:lnTo>
                  <a:lnTo>
                    <a:pt x="322199" y="169799"/>
                  </a:lnTo>
                  <a:lnTo>
                    <a:pt x="161162" y="339598"/>
                  </a:lnTo>
                  <a:close/>
                </a:path>
              </a:pathLst>
            </a:custGeom>
            <a:grpFill/>
            <a:ln w="12699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3040556" y="4889354"/>
            <a:ext cx="335280" cy="352425"/>
            <a:chOff x="3030727" y="5014340"/>
            <a:chExt cx="335280" cy="352425"/>
          </a:xfrm>
        </p:grpSpPr>
        <p:sp>
          <p:nvSpPr>
            <p:cNvPr id="23" name="object 23"/>
            <p:cNvSpPr/>
            <p:nvPr/>
          </p:nvSpPr>
          <p:spPr>
            <a:xfrm>
              <a:off x="3037077" y="5020690"/>
              <a:ext cx="322580" cy="339725"/>
            </a:xfrm>
            <a:custGeom>
              <a:avLst/>
              <a:gdLst/>
              <a:ahLst/>
              <a:cxnLst/>
              <a:rect l="l" t="t" r="r" b="b"/>
              <a:pathLst>
                <a:path w="322579" h="339725">
                  <a:moveTo>
                    <a:pt x="161036" y="0"/>
                  </a:moveTo>
                  <a:lnTo>
                    <a:pt x="161036" y="84835"/>
                  </a:lnTo>
                  <a:lnTo>
                    <a:pt x="0" y="84835"/>
                  </a:lnTo>
                  <a:lnTo>
                    <a:pt x="0" y="254761"/>
                  </a:lnTo>
                  <a:lnTo>
                    <a:pt x="161036" y="254761"/>
                  </a:lnTo>
                  <a:lnTo>
                    <a:pt x="161036" y="339597"/>
                  </a:lnTo>
                  <a:lnTo>
                    <a:pt x="322072" y="169798"/>
                  </a:lnTo>
                  <a:lnTo>
                    <a:pt x="161036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037077" y="5020690"/>
              <a:ext cx="322580" cy="339725"/>
            </a:xfrm>
            <a:custGeom>
              <a:avLst/>
              <a:gdLst/>
              <a:ahLst/>
              <a:cxnLst/>
              <a:rect l="l" t="t" r="r" b="b"/>
              <a:pathLst>
                <a:path w="322579" h="339725">
                  <a:moveTo>
                    <a:pt x="161036" y="339597"/>
                  </a:moveTo>
                  <a:lnTo>
                    <a:pt x="161036" y="254761"/>
                  </a:lnTo>
                  <a:lnTo>
                    <a:pt x="0" y="254761"/>
                  </a:lnTo>
                  <a:lnTo>
                    <a:pt x="0" y="84835"/>
                  </a:lnTo>
                  <a:lnTo>
                    <a:pt x="161036" y="84835"/>
                  </a:lnTo>
                  <a:lnTo>
                    <a:pt x="161036" y="0"/>
                  </a:lnTo>
                  <a:lnTo>
                    <a:pt x="322072" y="169798"/>
                  </a:lnTo>
                  <a:lnTo>
                    <a:pt x="161036" y="339597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38099" y="2991806"/>
            <a:ext cx="2668270" cy="676933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150495" rIns="0" bIns="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</a:t>
            </a:r>
            <a:r>
              <a:rPr sz="14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spc="-45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400" b="1" spc="-10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оронарных</a:t>
            </a:r>
            <a:r>
              <a:rPr lang="ru-RU"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артерий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47558" y="3775865"/>
            <a:ext cx="4802505" cy="668410"/>
          </a:xfrm>
          <a:prstGeom prst="rect">
            <a:avLst/>
          </a:prstGeom>
          <a:ln w="28575">
            <a:solidFill>
              <a:srgbClr val="00AF50"/>
            </a:solidFill>
          </a:ln>
        </p:spPr>
        <p:txBody>
          <a:bodyPr vert="horz" wrap="square" lIns="0" tIns="12573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990"/>
              </a:spcBef>
            </a:pPr>
            <a:endParaRPr sz="13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400" b="1" i="1" spc="-2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</a:t>
            </a:r>
            <a:r>
              <a:rPr sz="1400" b="1" i="1" spc="-7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i="1" spc="-16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r>
            <a:r>
              <a:rPr sz="1400" b="1" i="1" spc="-7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i="1" spc="-4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sz="1400" b="1" i="1" spc="-9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i="1" spc="-1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1400" b="1" i="1" spc="-7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i="1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ВМП</a:t>
            </a:r>
            <a:r>
              <a:rPr sz="1400" b="1" i="1" spc="-5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i="1" spc="-29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sz="1400" b="1" i="1" spc="-70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sz="1400" b="1" i="1" spc="-2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КСГ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22505" y="3743881"/>
            <a:ext cx="2668270" cy="705962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59055" rIns="0" bIns="0" rtlCol="0">
            <a:spAutoFit/>
          </a:bodyPr>
          <a:lstStyle/>
          <a:p>
            <a:pPr marL="131445" marR="122555" indent="635" algn="ctr">
              <a:lnSpc>
                <a:spcPct val="100000"/>
              </a:lnSpc>
              <a:spcBef>
                <a:spcPts val="465"/>
              </a:spcBef>
            </a:pP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Имплантация частотно- адаптированного кардиостимулятора</a:t>
            </a:r>
            <a:r>
              <a:rPr sz="14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492499" y="3761514"/>
            <a:ext cx="3381375" cy="670696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5969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470"/>
              </a:spcBef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 – </a:t>
            </a:r>
            <a:r>
              <a:rPr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259 394,0 рублей </a:t>
            </a:r>
            <a:r>
              <a:rPr sz="1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(+1,8%)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>
              <a:lnSpc>
                <a:spcPct val="100000"/>
              </a:lnSpc>
              <a:spcBef>
                <a:spcPts val="1440"/>
              </a:spcBef>
            </a:pPr>
            <a:r>
              <a:rPr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Оъем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62 736 случаев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165699" y="4525759"/>
            <a:ext cx="4802505" cy="919482"/>
          </a:xfrm>
          <a:prstGeom prst="rect">
            <a:avLst/>
          </a:prstGeom>
          <a:ln w="28575">
            <a:solidFill>
              <a:srgbClr val="00AF50"/>
            </a:solidFill>
          </a:ln>
        </p:spPr>
        <p:txBody>
          <a:bodyPr vert="horz" wrap="square" lIns="0" tIns="57150" rIns="0" bIns="0" rtlCol="0">
            <a:noAutofit/>
          </a:bodyPr>
          <a:lstStyle/>
          <a:p>
            <a:pPr marL="1270" marR="255904" algn="ctr">
              <a:spcBef>
                <a:spcPts val="450"/>
              </a:spcBef>
            </a:pPr>
            <a:r>
              <a:rPr sz="1400" b="1" i="1" spc="-25" dirty="0">
                <a:solidFill>
                  <a:srgbClr val="00AF5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Включен новый метод ВМП «Эндоваскулярная деструкция  проводящих путей и аритмогенных зон сердца эндоваскулярным доступом с использованием навигационной системы картирования сердца»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51463" y="4524985"/>
            <a:ext cx="2668270" cy="920256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38735" rIns="0" bIns="0" rtlCol="0" anchor="b">
            <a:noAutofit/>
          </a:bodyPr>
          <a:lstStyle/>
          <a:p>
            <a:pPr>
              <a:lnSpc>
                <a:spcPct val="100000"/>
              </a:lnSpc>
              <a:spcBef>
                <a:spcPts val="305"/>
              </a:spcBef>
            </a:pPr>
            <a:endParaRPr sz="1200" dirty="0">
              <a:latin typeface="Times New Roman"/>
              <a:cs typeface="Times New Roman"/>
            </a:endParaRPr>
          </a:p>
          <a:p>
            <a:pPr marL="147955" marR="141605" indent="3175" algn="ctr">
              <a:lnSpc>
                <a:spcPct val="100000"/>
              </a:lnSpc>
            </a:pP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Эндоваскулярная</a:t>
            </a:r>
            <a:r>
              <a:rPr sz="14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деструкция 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</a:t>
            </a:r>
            <a:r>
              <a:rPr sz="1400" b="1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проводящих путей</a:t>
            </a:r>
            <a:r>
              <a:rPr sz="14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400" b="1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аритмогенных</a:t>
            </a:r>
            <a:r>
              <a:rPr sz="14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496074" y="4524769"/>
            <a:ext cx="3381375" cy="741870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130175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351 396,1 рублей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>
              <a:lnSpc>
                <a:spcPct val="100000"/>
              </a:lnSpc>
              <a:spcBef>
                <a:spcPts val="1440"/>
              </a:spcBef>
            </a:pPr>
            <a:r>
              <a:rPr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Оъем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27 575 случаев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3020671" y="5848273"/>
            <a:ext cx="335280" cy="352425"/>
            <a:chOff x="3030727" y="6101803"/>
            <a:chExt cx="335280" cy="352425"/>
          </a:xfrm>
        </p:grpSpPr>
        <p:sp>
          <p:nvSpPr>
            <p:cNvPr id="33" name="object 33"/>
            <p:cNvSpPr/>
            <p:nvPr/>
          </p:nvSpPr>
          <p:spPr>
            <a:xfrm>
              <a:off x="3037077" y="6108153"/>
              <a:ext cx="322580" cy="339725"/>
            </a:xfrm>
            <a:custGeom>
              <a:avLst/>
              <a:gdLst/>
              <a:ahLst/>
              <a:cxnLst/>
              <a:rect l="l" t="t" r="r" b="b"/>
              <a:pathLst>
                <a:path w="322579" h="339725">
                  <a:moveTo>
                    <a:pt x="161036" y="0"/>
                  </a:moveTo>
                  <a:lnTo>
                    <a:pt x="161036" y="84899"/>
                  </a:lnTo>
                  <a:lnTo>
                    <a:pt x="0" y="84899"/>
                  </a:lnTo>
                  <a:lnTo>
                    <a:pt x="0" y="254698"/>
                  </a:lnTo>
                  <a:lnTo>
                    <a:pt x="161036" y="254698"/>
                  </a:lnTo>
                  <a:lnTo>
                    <a:pt x="161036" y="339598"/>
                  </a:lnTo>
                  <a:lnTo>
                    <a:pt x="322072" y="169799"/>
                  </a:lnTo>
                  <a:lnTo>
                    <a:pt x="161036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037077" y="6108153"/>
              <a:ext cx="322580" cy="339725"/>
            </a:xfrm>
            <a:custGeom>
              <a:avLst/>
              <a:gdLst/>
              <a:ahLst/>
              <a:cxnLst/>
              <a:rect l="l" t="t" r="r" b="b"/>
              <a:pathLst>
                <a:path w="322579" h="339725">
                  <a:moveTo>
                    <a:pt x="161036" y="339598"/>
                  </a:moveTo>
                  <a:lnTo>
                    <a:pt x="161036" y="254698"/>
                  </a:lnTo>
                  <a:lnTo>
                    <a:pt x="0" y="254698"/>
                  </a:lnTo>
                  <a:lnTo>
                    <a:pt x="0" y="84899"/>
                  </a:lnTo>
                  <a:lnTo>
                    <a:pt x="161036" y="84899"/>
                  </a:lnTo>
                  <a:lnTo>
                    <a:pt x="161036" y="0"/>
                  </a:lnTo>
                  <a:lnTo>
                    <a:pt x="322072" y="169799"/>
                  </a:lnTo>
                  <a:lnTo>
                    <a:pt x="161036" y="339598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7138032" y="5573688"/>
            <a:ext cx="4802505" cy="503809"/>
          </a:xfrm>
          <a:prstGeom prst="rect">
            <a:avLst/>
          </a:prstGeom>
          <a:ln w="28575">
            <a:solidFill>
              <a:srgbClr val="00AF50"/>
            </a:solidFill>
          </a:ln>
        </p:spPr>
        <p:txBody>
          <a:bodyPr vert="horz" wrap="square" lIns="0" tIns="118110" rIns="0" bIns="0" rtlCol="0">
            <a:noAutofit/>
          </a:bodyPr>
          <a:lstStyle/>
          <a:p>
            <a:pPr marL="1270" algn="ctr">
              <a:lnSpc>
                <a:spcPct val="100000"/>
              </a:lnSpc>
            </a:pPr>
            <a:r>
              <a:rPr sz="1600" b="1" i="1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sz="1600" b="1" i="1" spc="15" dirty="0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i="1" spc="45" dirty="0" err="1">
                <a:solidFill>
                  <a:srgbClr val="00AF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</a:t>
            </a:r>
            <a:endParaRPr lang="ru-RU" sz="1600" b="1" i="1" spc="45" dirty="0">
              <a:solidFill>
                <a:srgbClr val="00AF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" algn="ctr">
              <a:lnSpc>
                <a:spcPct val="100000"/>
              </a:lnSpc>
            </a:pP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9931" y="5567630"/>
            <a:ext cx="2668270" cy="482824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51435" rIns="0" bIns="0" rtlCol="0">
            <a:spAutoFit/>
          </a:bodyPr>
          <a:lstStyle/>
          <a:p>
            <a:pPr marL="109855" marR="101600" indent="1270" algn="ctr">
              <a:lnSpc>
                <a:spcPct val="100000"/>
              </a:lnSpc>
              <a:spcBef>
                <a:spcPts val="405"/>
              </a:spcBef>
            </a:pP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Оперативные</a:t>
            </a:r>
            <a:r>
              <a:rPr sz="14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вмешательства 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400" b="1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35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брахиоцефальных</a:t>
            </a:r>
            <a:r>
              <a:rPr sz="1400" b="1" spc="-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артериях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58421" y="5543101"/>
            <a:ext cx="3628179" cy="556283"/>
          </a:xfrm>
          <a:prstGeom prst="rect">
            <a:avLst/>
          </a:prstGeom>
          <a:ln w="28575">
            <a:solidFill>
              <a:srgbClr val="2C4292"/>
            </a:solidFill>
          </a:ln>
        </p:spPr>
        <p:txBody>
          <a:bodyPr vert="horz" wrap="square" lIns="0" tIns="142875" rIns="0" bIns="0" rtlCol="0">
            <a:noAutofit/>
          </a:bodyPr>
          <a:lstStyle/>
          <a:p>
            <a:pPr marL="91440">
              <a:lnSpc>
                <a:spcPct val="100000"/>
              </a:lnSpc>
              <a:spcBef>
                <a:spcPts val="1125"/>
              </a:spcBef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211 159,8 </a:t>
            </a:r>
            <a:r>
              <a:rPr sz="1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68 864 </a:t>
            </a:r>
            <a:r>
              <a:rPr sz="1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object 11"/>
          <p:cNvSpPr txBox="1"/>
          <p:nvPr/>
        </p:nvSpPr>
        <p:spPr>
          <a:xfrm>
            <a:off x="3037077" y="2610604"/>
            <a:ext cx="4597170" cy="307777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0" rIns="0" bIns="0" rtlCol="0">
            <a:spAutoFit/>
          </a:bodyPr>
          <a:lstStyle/>
          <a:p>
            <a:pPr marL="625475" algn="l">
              <a:lnSpc>
                <a:spcPct val="100000"/>
              </a:lnSpc>
              <a:spcBef>
                <a:spcPts val="420"/>
              </a:spcBef>
            </a:pPr>
            <a:r>
              <a:rPr lang="ru-RU"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Сердечно-сосудистая хирургия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8491" y="266191"/>
            <a:ext cx="11241405" cy="6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ctr">
              <a:lnSpc>
                <a:spcPts val="2735"/>
              </a:lnSpc>
              <a:spcBef>
                <a:spcPts val="100"/>
              </a:spcBef>
            </a:pP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0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pc="1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-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196708"/>
            <a:ext cx="12192000" cy="369570"/>
          </a:xfrm>
          <a:custGeom>
            <a:avLst/>
            <a:gdLst/>
            <a:ahLst/>
            <a:cxnLst/>
            <a:rect l="l" t="t" r="r" b="b"/>
            <a:pathLst>
              <a:path w="12192000" h="369569">
                <a:moveTo>
                  <a:pt x="12192000" y="0"/>
                </a:moveTo>
                <a:lnTo>
                  <a:pt x="0" y="0"/>
                </a:lnTo>
                <a:lnTo>
                  <a:pt x="0" y="369328"/>
                </a:lnTo>
                <a:lnTo>
                  <a:pt x="12192000" y="369328"/>
                </a:lnTo>
                <a:lnTo>
                  <a:pt x="12192000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551170" y="1219327"/>
            <a:ext cx="109410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Новеллы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3450" y="1844801"/>
            <a:ext cx="5098415" cy="1363345"/>
          </a:xfrm>
          <a:custGeom>
            <a:avLst/>
            <a:gdLst/>
            <a:ahLst/>
            <a:cxnLst/>
            <a:rect l="l" t="t" r="r" b="b"/>
            <a:pathLst>
              <a:path w="5098415" h="1363345">
                <a:moveTo>
                  <a:pt x="0" y="227202"/>
                </a:moveTo>
                <a:lnTo>
                  <a:pt x="4614" y="181415"/>
                </a:lnTo>
                <a:lnTo>
                  <a:pt x="17849" y="138767"/>
                </a:lnTo>
                <a:lnTo>
                  <a:pt x="38790" y="100173"/>
                </a:lnTo>
                <a:lnTo>
                  <a:pt x="66525" y="66548"/>
                </a:lnTo>
                <a:lnTo>
                  <a:pt x="100141" y="38803"/>
                </a:lnTo>
                <a:lnTo>
                  <a:pt x="138724" y="17855"/>
                </a:lnTo>
                <a:lnTo>
                  <a:pt x="181361" y="4616"/>
                </a:lnTo>
                <a:lnTo>
                  <a:pt x="227139" y="0"/>
                </a:lnTo>
                <a:lnTo>
                  <a:pt x="4870856" y="0"/>
                </a:lnTo>
                <a:lnTo>
                  <a:pt x="4916602" y="4616"/>
                </a:lnTo>
                <a:lnTo>
                  <a:pt x="4959218" y="17855"/>
                </a:lnTo>
                <a:lnTo>
                  <a:pt x="4997789" y="38803"/>
                </a:lnTo>
                <a:lnTo>
                  <a:pt x="5031400" y="66548"/>
                </a:lnTo>
                <a:lnTo>
                  <a:pt x="5059135" y="100173"/>
                </a:lnTo>
                <a:lnTo>
                  <a:pt x="5080078" y="138767"/>
                </a:lnTo>
                <a:lnTo>
                  <a:pt x="5093316" y="181415"/>
                </a:lnTo>
                <a:lnTo>
                  <a:pt x="5097932" y="227202"/>
                </a:lnTo>
                <a:lnTo>
                  <a:pt x="5097932" y="1135634"/>
                </a:lnTo>
                <a:lnTo>
                  <a:pt x="5093316" y="1181421"/>
                </a:lnTo>
                <a:lnTo>
                  <a:pt x="5080078" y="1224069"/>
                </a:lnTo>
                <a:lnTo>
                  <a:pt x="5059135" y="1262663"/>
                </a:lnTo>
                <a:lnTo>
                  <a:pt x="5031400" y="1296289"/>
                </a:lnTo>
                <a:lnTo>
                  <a:pt x="4997789" y="1324033"/>
                </a:lnTo>
                <a:lnTo>
                  <a:pt x="4959218" y="1344981"/>
                </a:lnTo>
                <a:lnTo>
                  <a:pt x="4916602" y="1358220"/>
                </a:lnTo>
                <a:lnTo>
                  <a:pt x="4870856" y="1362837"/>
                </a:lnTo>
                <a:lnTo>
                  <a:pt x="227139" y="1362837"/>
                </a:lnTo>
                <a:lnTo>
                  <a:pt x="181361" y="1358220"/>
                </a:lnTo>
                <a:lnTo>
                  <a:pt x="138724" y="1344981"/>
                </a:lnTo>
                <a:lnTo>
                  <a:pt x="100141" y="1324033"/>
                </a:lnTo>
                <a:lnTo>
                  <a:pt x="66525" y="1296289"/>
                </a:lnTo>
                <a:lnTo>
                  <a:pt x="38790" y="1262663"/>
                </a:lnTo>
                <a:lnTo>
                  <a:pt x="17849" y="1224069"/>
                </a:lnTo>
                <a:lnTo>
                  <a:pt x="4614" y="1181421"/>
                </a:lnTo>
                <a:lnTo>
                  <a:pt x="0" y="1135634"/>
                </a:lnTo>
                <a:lnTo>
                  <a:pt x="0" y="227202"/>
                </a:lnTo>
                <a:close/>
              </a:path>
            </a:pathLst>
          </a:custGeom>
          <a:ln w="12700">
            <a:solidFill>
              <a:srgbClr val="172C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87157" y="2024547"/>
            <a:ext cx="419100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 marR="1778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</a:t>
            </a:r>
            <a:r>
              <a:rPr sz="20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</a:t>
            </a:r>
            <a:r>
              <a:rPr sz="20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</a:t>
            </a:r>
            <a:r>
              <a:rPr sz="20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b="1" spc="-25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758457" y="2024547"/>
            <a:ext cx="4953000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800" b="1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РАНСПЛОНТАЦИЯ ПОЧКИ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45" dirty="0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sz="1800" b="1" spc="-70" dirty="0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r>
              <a:rPr sz="1800" b="1" spc="-100" dirty="0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30" dirty="0" err="1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sz="1800" b="1" spc="-114" dirty="0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 err="1">
                <a:solidFill>
                  <a:srgbClr val="58B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госпитализации</a:t>
            </a:r>
            <a:r>
              <a:rPr lang="ru-RU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(МО 199 случаев)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5360">
              <a:lnSpc>
                <a:spcPct val="100000"/>
              </a:lnSpc>
            </a:pPr>
            <a:r>
              <a:rPr sz="1800" b="1" spc="-50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800" b="1" spc="-6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6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9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299</a:t>
            </a:r>
            <a:r>
              <a:rPr sz="1800" b="1" spc="-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8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928,4</a:t>
            </a:r>
            <a:r>
              <a:rPr sz="1800" b="1" spc="-1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рубля</a:t>
            </a:r>
            <a:endParaRPr lang="ru-RU" sz="1800" b="1" spc="-1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5360">
              <a:lnSpc>
                <a:spcPct val="100000"/>
              </a:lnSpc>
            </a:pPr>
            <a:r>
              <a:rPr lang="ru-RU"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31505" y="4021432"/>
            <a:ext cx="8928989" cy="2598147"/>
          </a:xfrm>
          <a:custGeom>
            <a:avLst/>
            <a:gdLst/>
            <a:ahLst/>
            <a:cxnLst/>
            <a:rect l="l" t="t" r="r" b="b"/>
            <a:pathLst>
              <a:path w="8713470" h="1994535">
                <a:moveTo>
                  <a:pt x="0" y="332358"/>
                </a:moveTo>
                <a:lnTo>
                  <a:pt x="3604" y="283254"/>
                </a:lnTo>
                <a:lnTo>
                  <a:pt x="14075" y="236384"/>
                </a:lnTo>
                <a:lnTo>
                  <a:pt x="30897" y="192262"/>
                </a:lnTo>
                <a:lnTo>
                  <a:pt x="53555" y="151404"/>
                </a:lnTo>
                <a:lnTo>
                  <a:pt x="81536" y="114324"/>
                </a:lnTo>
                <a:lnTo>
                  <a:pt x="114324" y="81536"/>
                </a:lnTo>
                <a:lnTo>
                  <a:pt x="151404" y="53555"/>
                </a:lnTo>
                <a:lnTo>
                  <a:pt x="192262" y="30897"/>
                </a:lnTo>
                <a:lnTo>
                  <a:pt x="236384" y="14075"/>
                </a:lnTo>
                <a:lnTo>
                  <a:pt x="283254" y="3604"/>
                </a:lnTo>
                <a:lnTo>
                  <a:pt x="332358" y="0"/>
                </a:lnTo>
                <a:lnTo>
                  <a:pt x="8380603" y="0"/>
                </a:lnTo>
                <a:lnTo>
                  <a:pt x="8429707" y="3604"/>
                </a:lnTo>
                <a:lnTo>
                  <a:pt x="8476577" y="14075"/>
                </a:lnTo>
                <a:lnTo>
                  <a:pt x="8520699" y="30897"/>
                </a:lnTo>
                <a:lnTo>
                  <a:pt x="8561557" y="53555"/>
                </a:lnTo>
                <a:lnTo>
                  <a:pt x="8598637" y="81536"/>
                </a:lnTo>
                <a:lnTo>
                  <a:pt x="8631425" y="114324"/>
                </a:lnTo>
                <a:lnTo>
                  <a:pt x="8659406" y="151404"/>
                </a:lnTo>
                <a:lnTo>
                  <a:pt x="8682064" y="192262"/>
                </a:lnTo>
                <a:lnTo>
                  <a:pt x="8698886" y="236384"/>
                </a:lnTo>
                <a:lnTo>
                  <a:pt x="8709357" y="283254"/>
                </a:lnTo>
                <a:lnTo>
                  <a:pt x="8712962" y="332358"/>
                </a:lnTo>
                <a:lnTo>
                  <a:pt x="8712962" y="1662074"/>
                </a:lnTo>
                <a:lnTo>
                  <a:pt x="8709357" y="1711200"/>
                </a:lnTo>
                <a:lnTo>
                  <a:pt x="8698886" y="1758087"/>
                </a:lnTo>
                <a:lnTo>
                  <a:pt x="8682064" y="1802222"/>
                </a:lnTo>
                <a:lnTo>
                  <a:pt x="8659406" y="1843091"/>
                </a:lnTo>
                <a:lnTo>
                  <a:pt x="8631425" y="1880178"/>
                </a:lnTo>
                <a:lnTo>
                  <a:pt x="8598637" y="1912970"/>
                </a:lnTo>
                <a:lnTo>
                  <a:pt x="8561557" y="1940953"/>
                </a:lnTo>
                <a:lnTo>
                  <a:pt x="8520699" y="1963613"/>
                </a:lnTo>
                <a:lnTo>
                  <a:pt x="8476577" y="1980435"/>
                </a:lnTo>
                <a:lnTo>
                  <a:pt x="8429707" y="1990905"/>
                </a:lnTo>
                <a:lnTo>
                  <a:pt x="8380603" y="1994509"/>
                </a:lnTo>
                <a:lnTo>
                  <a:pt x="332358" y="1994509"/>
                </a:lnTo>
                <a:lnTo>
                  <a:pt x="283254" y="1990905"/>
                </a:lnTo>
                <a:lnTo>
                  <a:pt x="236384" y="1980435"/>
                </a:lnTo>
                <a:lnTo>
                  <a:pt x="192262" y="1963613"/>
                </a:lnTo>
                <a:lnTo>
                  <a:pt x="151404" y="1940953"/>
                </a:lnTo>
                <a:lnTo>
                  <a:pt x="114324" y="1912970"/>
                </a:lnTo>
                <a:lnTo>
                  <a:pt x="81536" y="1880178"/>
                </a:lnTo>
                <a:lnTo>
                  <a:pt x="53555" y="1843091"/>
                </a:lnTo>
                <a:lnTo>
                  <a:pt x="30897" y="1802222"/>
                </a:lnTo>
                <a:lnTo>
                  <a:pt x="14075" y="1758087"/>
                </a:lnTo>
                <a:lnTo>
                  <a:pt x="3604" y="1711200"/>
                </a:lnTo>
                <a:lnTo>
                  <a:pt x="0" y="1662074"/>
                </a:lnTo>
                <a:lnTo>
                  <a:pt x="0" y="332358"/>
                </a:lnTo>
                <a:close/>
              </a:path>
            </a:pathLst>
          </a:custGeom>
          <a:ln w="12700">
            <a:solidFill>
              <a:srgbClr val="172C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075496" y="4063437"/>
            <a:ext cx="8041005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</a:t>
            </a:r>
            <a:r>
              <a:rPr sz="18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  <a:r>
              <a:rPr sz="18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осуществление</a:t>
            </a:r>
            <a:r>
              <a:rPr sz="1800" b="1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плановой</a:t>
            </a:r>
            <a:r>
              <a:rPr sz="18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госпитализации</a:t>
            </a:r>
            <a:r>
              <a:rPr sz="18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проведения</a:t>
            </a:r>
            <a:r>
              <a:rPr sz="18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хирургического</a:t>
            </a:r>
            <a:r>
              <a:rPr sz="18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r>
              <a:rPr sz="18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оказании</a:t>
            </a:r>
            <a:r>
              <a:rPr sz="18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специализированной,</a:t>
            </a:r>
            <a:r>
              <a:rPr sz="1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sz="1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высокотехнологичной,</a:t>
            </a:r>
            <a:r>
              <a:rPr sz="18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18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18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госпитализация</a:t>
            </a:r>
            <a:r>
              <a:rPr sz="18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</a:t>
            </a:r>
            <a:r>
              <a:rPr sz="1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медицинскую</a:t>
            </a:r>
            <a:r>
              <a:rPr sz="18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</a:t>
            </a:r>
            <a:r>
              <a:rPr sz="18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sz="18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ранее</a:t>
            </a:r>
            <a:r>
              <a:rPr sz="2400" b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sz="24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400" b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сутки</a:t>
            </a:r>
            <a:r>
              <a:rPr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sz="2400" b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5950" marR="610870" algn="ctr">
              <a:lnSpc>
                <a:spcPct val="100000"/>
              </a:lnSpc>
            </a:pP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хирургического</a:t>
            </a:r>
            <a:r>
              <a:rPr sz="2400" b="1" spc="-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лечения,</a:t>
            </a:r>
            <a:r>
              <a:rPr sz="2400" b="1" spc="-7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4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исключением</a:t>
            </a:r>
            <a:r>
              <a:rPr sz="2400" b="1" spc="-7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ситуаций,</a:t>
            </a:r>
            <a:r>
              <a:rPr sz="2400" b="1" spc="-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обусловленных медицинскими</a:t>
            </a:r>
            <a:r>
              <a:rPr sz="2400" b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показаниями</a:t>
            </a:r>
            <a:r>
              <a:rPr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!!!!!!!!!!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7715" y="3468046"/>
            <a:ext cx="10803890" cy="343684"/>
          </a:xfrm>
          <a:prstGeom prst="rect">
            <a:avLst/>
          </a:prstGeom>
          <a:solidFill>
            <a:srgbClr val="58B17B"/>
          </a:solidFill>
        </p:spPr>
        <p:txBody>
          <a:bodyPr vert="horz" wrap="square" lIns="0" tIns="355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20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</a:t>
            </a:r>
            <a:r>
              <a:rPr sz="2000" b="1" spc="1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введена</a:t>
            </a:r>
            <a:r>
              <a:rPr sz="2000" b="1" spc="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</a:t>
            </a:r>
            <a:r>
              <a:rPr sz="2000" b="1" spc="1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b="1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плановой</a:t>
            </a:r>
            <a:r>
              <a:rPr sz="2000" b="1" spc="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госпитализации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6696068A-1F87-484C-8C26-6165ECF409B7}"/>
              </a:ext>
            </a:extLst>
          </p:cNvPr>
          <p:cNvSpPr/>
          <p:nvPr/>
        </p:nvSpPr>
        <p:spPr>
          <a:xfrm>
            <a:off x="6626359" y="1844801"/>
            <a:ext cx="5098415" cy="1363345"/>
          </a:xfrm>
          <a:custGeom>
            <a:avLst/>
            <a:gdLst/>
            <a:ahLst/>
            <a:cxnLst/>
            <a:rect l="l" t="t" r="r" b="b"/>
            <a:pathLst>
              <a:path w="5098415" h="1363345">
                <a:moveTo>
                  <a:pt x="0" y="227202"/>
                </a:moveTo>
                <a:lnTo>
                  <a:pt x="4614" y="181415"/>
                </a:lnTo>
                <a:lnTo>
                  <a:pt x="17849" y="138767"/>
                </a:lnTo>
                <a:lnTo>
                  <a:pt x="38790" y="100173"/>
                </a:lnTo>
                <a:lnTo>
                  <a:pt x="66525" y="66548"/>
                </a:lnTo>
                <a:lnTo>
                  <a:pt x="100141" y="38803"/>
                </a:lnTo>
                <a:lnTo>
                  <a:pt x="138724" y="17855"/>
                </a:lnTo>
                <a:lnTo>
                  <a:pt x="181361" y="4616"/>
                </a:lnTo>
                <a:lnTo>
                  <a:pt x="227139" y="0"/>
                </a:lnTo>
                <a:lnTo>
                  <a:pt x="4870856" y="0"/>
                </a:lnTo>
                <a:lnTo>
                  <a:pt x="4916602" y="4616"/>
                </a:lnTo>
                <a:lnTo>
                  <a:pt x="4959218" y="17855"/>
                </a:lnTo>
                <a:lnTo>
                  <a:pt x="4997789" y="38803"/>
                </a:lnTo>
                <a:lnTo>
                  <a:pt x="5031400" y="66548"/>
                </a:lnTo>
                <a:lnTo>
                  <a:pt x="5059135" y="100173"/>
                </a:lnTo>
                <a:lnTo>
                  <a:pt x="5080078" y="138767"/>
                </a:lnTo>
                <a:lnTo>
                  <a:pt x="5093316" y="181415"/>
                </a:lnTo>
                <a:lnTo>
                  <a:pt x="5097932" y="227202"/>
                </a:lnTo>
                <a:lnTo>
                  <a:pt x="5097932" y="1135634"/>
                </a:lnTo>
                <a:lnTo>
                  <a:pt x="5093316" y="1181421"/>
                </a:lnTo>
                <a:lnTo>
                  <a:pt x="5080078" y="1224069"/>
                </a:lnTo>
                <a:lnTo>
                  <a:pt x="5059135" y="1262663"/>
                </a:lnTo>
                <a:lnTo>
                  <a:pt x="5031400" y="1296289"/>
                </a:lnTo>
                <a:lnTo>
                  <a:pt x="4997789" y="1324033"/>
                </a:lnTo>
                <a:lnTo>
                  <a:pt x="4959218" y="1344981"/>
                </a:lnTo>
                <a:lnTo>
                  <a:pt x="4916602" y="1358220"/>
                </a:lnTo>
                <a:lnTo>
                  <a:pt x="4870856" y="1362837"/>
                </a:lnTo>
                <a:lnTo>
                  <a:pt x="227139" y="1362837"/>
                </a:lnTo>
                <a:lnTo>
                  <a:pt x="181361" y="1358220"/>
                </a:lnTo>
                <a:lnTo>
                  <a:pt x="138724" y="1344981"/>
                </a:lnTo>
                <a:lnTo>
                  <a:pt x="100141" y="1324033"/>
                </a:lnTo>
                <a:lnTo>
                  <a:pt x="66525" y="1296289"/>
                </a:lnTo>
                <a:lnTo>
                  <a:pt x="38790" y="1262663"/>
                </a:lnTo>
                <a:lnTo>
                  <a:pt x="17849" y="1224069"/>
                </a:lnTo>
                <a:lnTo>
                  <a:pt x="4614" y="1181421"/>
                </a:lnTo>
                <a:lnTo>
                  <a:pt x="0" y="1135634"/>
                </a:lnTo>
                <a:lnTo>
                  <a:pt x="0" y="227202"/>
                </a:lnTo>
                <a:close/>
              </a:path>
            </a:pathLst>
          </a:custGeom>
          <a:ln w="12700">
            <a:solidFill>
              <a:srgbClr val="172C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7800" y="199424"/>
            <a:ext cx="9603275" cy="721351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</a:pP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0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pc="1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2087" y="2180590"/>
            <a:ext cx="468711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085" algn="l"/>
              </a:tabLst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амбулаторных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491</a:t>
            </a:r>
            <a:r>
              <a:rPr lang="ru-RU" sz="18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823</a:t>
            </a:r>
            <a:r>
              <a:rPr lang="ru-RU" sz="1800" b="1" spc="-3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 (МО -26 857 случаев)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2087" y="2729229"/>
            <a:ext cx="520573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085" algn="l"/>
              </a:tabLst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sz="18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дневного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стационара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410</a:t>
            </a:r>
            <a:r>
              <a:rPr sz="18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412</a:t>
            </a:r>
            <a:r>
              <a:rPr sz="1800" b="1" spc="-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lang="ru-RU"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(МО 22 411 случаев)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2087" y="3278251"/>
            <a:ext cx="598251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085" algn="l"/>
              </a:tabLst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круглосуточного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стационара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856</a:t>
            </a:r>
            <a:r>
              <a:rPr sz="18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277</a:t>
            </a:r>
            <a:r>
              <a:rPr sz="18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случаев</a:t>
            </a:r>
            <a:r>
              <a:rPr lang="ru-RU"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(МО 46 759 случаев)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285306" y="2567811"/>
            <a:ext cx="732790" cy="534035"/>
            <a:chOff x="6223000" y="2561970"/>
            <a:chExt cx="732790" cy="534035"/>
          </a:xfrm>
        </p:grpSpPr>
        <p:sp>
          <p:nvSpPr>
            <p:cNvPr id="8" name="object 8"/>
            <p:cNvSpPr/>
            <p:nvPr/>
          </p:nvSpPr>
          <p:spPr>
            <a:xfrm>
              <a:off x="6229350" y="2568320"/>
              <a:ext cx="720090" cy="521334"/>
            </a:xfrm>
            <a:custGeom>
              <a:avLst/>
              <a:gdLst/>
              <a:ahLst/>
              <a:cxnLst/>
              <a:rect l="l" t="t" r="r" b="b"/>
              <a:pathLst>
                <a:path w="720090" h="521335">
                  <a:moveTo>
                    <a:pt x="459613" y="0"/>
                  </a:moveTo>
                  <a:lnTo>
                    <a:pt x="459613" y="130301"/>
                  </a:lnTo>
                  <a:lnTo>
                    <a:pt x="0" y="130301"/>
                  </a:lnTo>
                  <a:lnTo>
                    <a:pt x="0" y="390778"/>
                  </a:lnTo>
                  <a:lnTo>
                    <a:pt x="459613" y="390778"/>
                  </a:lnTo>
                  <a:lnTo>
                    <a:pt x="459613" y="521080"/>
                  </a:lnTo>
                  <a:lnTo>
                    <a:pt x="720090" y="260476"/>
                  </a:lnTo>
                  <a:lnTo>
                    <a:pt x="459613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229350" y="2568320"/>
              <a:ext cx="720090" cy="521334"/>
            </a:xfrm>
            <a:custGeom>
              <a:avLst/>
              <a:gdLst/>
              <a:ahLst/>
              <a:cxnLst/>
              <a:rect l="l" t="t" r="r" b="b"/>
              <a:pathLst>
                <a:path w="720090" h="521335">
                  <a:moveTo>
                    <a:pt x="0" y="130301"/>
                  </a:moveTo>
                  <a:lnTo>
                    <a:pt x="459613" y="130301"/>
                  </a:lnTo>
                  <a:lnTo>
                    <a:pt x="459613" y="0"/>
                  </a:lnTo>
                  <a:lnTo>
                    <a:pt x="720090" y="260476"/>
                  </a:lnTo>
                  <a:lnTo>
                    <a:pt x="459613" y="521080"/>
                  </a:lnTo>
                  <a:lnTo>
                    <a:pt x="459613" y="390778"/>
                  </a:lnTo>
                  <a:lnTo>
                    <a:pt x="0" y="390778"/>
                  </a:lnTo>
                  <a:lnTo>
                    <a:pt x="0" y="130301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7062089" y="2096007"/>
            <a:ext cx="4964544" cy="1550424"/>
          </a:xfrm>
          <a:prstGeom prst="rect">
            <a:avLst/>
          </a:prstGeom>
          <a:ln w="19050">
            <a:solidFill>
              <a:srgbClr val="8FAADC"/>
            </a:solidFill>
          </a:ln>
        </p:spPr>
        <p:txBody>
          <a:bodyPr vert="horz" wrap="square" lIns="0" tIns="163830" rIns="0" bIns="0" rtlCol="0">
            <a:spAutoFit/>
          </a:bodyPr>
          <a:lstStyle/>
          <a:p>
            <a:pPr marL="494665" marR="568325" indent="336550" algn="ctr">
              <a:lnSpc>
                <a:spcPct val="100000"/>
              </a:lnSpc>
            </a:pP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Позволит</a:t>
            </a:r>
            <a:r>
              <a:rPr sz="1800" b="1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пройти</a:t>
            </a:r>
            <a:r>
              <a:rPr sz="18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1" spc="-55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4665" marR="568325" indent="336550" algn="ctr">
              <a:lnSpc>
                <a:spcPct val="100000"/>
              </a:lnSpc>
            </a:pPr>
            <a:r>
              <a:rPr sz="1800" b="1" spc="-10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медицинскую</a:t>
            </a:r>
            <a:r>
              <a:rPr sz="18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реабилитацию</a:t>
            </a:r>
            <a:r>
              <a:rPr lang="ru-RU"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РФ</a:t>
            </a:r>
            <a:r>
              <a:rPr sz="1800" b="1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1,8</a:t>
            </a:r>
            <a:r>
              <a:rPr sz="1800" b="1" spc="-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r>
              <a:rPr sz="18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73025" algn="ctr">
              <a:lnSpc>
                <a:spcPct val="100000"/>
              </a:lnSpc>
            </a:pP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(Национальный</a:t>
            </a:r>
            <a:r>
              <a:rPr sz="1800" b="1" spc="-1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74930" algn="ctr">
              <a:lnSpc>
                <a:spcPct val="100000"/>
              </a:lnSpc>
            </a:pPr>
            <a:r>
              <a:rPr sz="18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«Продолжительная</a:t>
            </a:r>
            <a:r>
              <a:rPr sz="18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b="1" spc="-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</a:t>
            </a:r>
            <a:r>
              <a:rPr sz="18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жизнь»)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920775"/>
            <a:ext cx="12192000" cy="369570"/>
          </a:xfrm>
          <a:custGeom>
            <a:avLst/>
            <a:gdLst/>
            <a:ahLst/>
            <a:cxnLst/>
            <a:rect l="l" t="t" r="r" b="b"/>
            <a:pathLst>
              <a:path w="12192000" h="369569">
                <a:moveTo>
                  <a:pt x="12192000" y="0"/>
                </a:moveTo>
                <a:lnTo>
                  <a:pt x="0" y="0"/>
                </a:lnTo>
                <a:lnTo>
                  <a:pt x="0" y="369328"/>
                </a:lnTo>
                <a:lnTo>
                  <a:pt x="12192000" y="369328"/>
                </a:lnTo>
                <a:lnTo>
                  <a:pt x="12192000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13524" y="931653"/>
            <a:ext cx="11616487" cy="8284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82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sz="20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реабилитация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1845"/>
              </a:spcBef>
            </a:pP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18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8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8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18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реабилитации</a:t>
            </a:r>
            <a:r>
              <a:rPr sz="18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увеличены</a:t>
            </a:r>
            <a:r>
              <a:rPr sz="1800" b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800" b="1" spc="-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4,0%</a:t>
            </a:r>
            <a:r>
              <a:rPr sz="18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8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</a:t>
            </a:r>
            <a:r>
              <a:rPr sz="1800" b="1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</a:t>
            </a:r>
            <a:r>
              <a:rPr sz="18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оказания,</a:t>
            </a:r>
            <a:r>
              <a:rPr sz="18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sz="18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числе: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8794" y="184530"/>
            <a:ext cx="1072959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Новеллы</a:t>
            </a:r>
            <a:r>
              <a:rPr sz="2000" b="1" spc="8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</a:t>
            </a:r>
            <a:r>
              <a:rPr sz="2000" b="1" spc="7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специализированной</a:t>
            </a:r>
            <a:r>
              <a:rPr sz="2000" b="1" spc="4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6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2000" b="1" spc="9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9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17482" y="690033"/>
            <a:ext cx="9829165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b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</a:t>
            </a:r>
            <a:r>
              <a:rPr b="1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r>
              <a:rPr b="1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b="1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b="1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b="1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</a:t>
            </a:r>
            <a:r>
              <a:rPr b="1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7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b="1" spc="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</a:t>
            </a:r>
            <a:r>
              <a:rPr b="1" spc="8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  <a:r>
              <a:rPr b="1" spc="7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b="1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базовой</a:t>
            </a:r>
            <a:r>
              <a:rPr b="1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559" y="1501521"/>
            <a:ext cx="9645650" cy="4983480"/>
            <a:chOff x="131559" y="1501521"/>
            <a:chExt cx="9645650" cy="4983480"/>
          </a:xfrm>
        </p:grpSpPr>
        <p:sp>
          <p:nvSpPr>
            <p:cNvPr id="9" name="object 9"/>
            <p:cNvSpPr/>
            <p:nvPr/>
          </p:nvSpPr>
          <p:spPr>
            <a:xfrm>
              <a:off x="137909" y="1507871"/>
              <a:ext cx="1045210" cy="4970780"/>
            </a:xfrm>
            <a:custGeom>
              <a:avLst/>
              <a:gdLst/>
              <a:ahLst/>
              <a:cxnLst/>
              <a:rect l="l" t="t" r="r" b="b"/>
              <a:pathLst>
                <a:path w="1045210" h="4970780">
                  <a:moveTo>
                    <a:pt x="15252" y="0"/>
                  </a:moveTo>
                  <a:lnTo>
                    <a:pt x="49282" y="34492"/>
                  </a:lnTo>
                  <a:lnTo>
                    <a:pt x="82739" y="69333"/>
                  </a:lnTo>
                  <a:lnTo>
                    <a:pt x="115625" y="104518"/>
                  </a:lnTo>
                  <a:lnTo>
                    <a:pt x="147938" y="140040"/>
                  </a:lnTo>
                  <a:lnTo>
                    <a:pt x="179680" y="175894"/>
                  </a:lnTo>
                  <a:lnTo>
                    <a:pt x="210850" y="212074"/>
                  </a:lnTo>
                  <a:lnTo>
                    <a:pt x="241448" y="248573"/>
                  </a:lnTo>
                  <a:lnTo>
                    <a:pt x="271474" y="285386"/>
                  </a:lnTo>
                  <a:lnTo>
                    <a:pt x="300928" y="322508"/>
                  </a:lnTo>
                  <a:lnTo>
                    <a:pt x="329810" y="359931"/>
                  </a:lnTo>
                  <a:lnTo>
                    <a:pt x="358120" y="397650"/>
                  </a:lnTo>
                  <a:lnTo>
                    <a:pt x="385859" y="435659"/>
                  </a:lnTo>
                  <a:lnTo>
                    <a:pt x="413025" y="473953"/>
                  </a:lnTo>
                  <a:lnTo>
                    <a:pt x="439619" y="512525"/>
                  </a:lnTo>
                  <a:lnTo>
                    <a:pt x="465642" y="551369"/>
                  </a:lnTo>
                  <a:lnTo>
                    <a:pt x="491092" y="590480"/>
                  </a:lnTo>
                  <a:lnTo>
                    <a:pt x="515971" y="629851"/>
                  </a:lnTo>
                  <a:lnTo>
                    <a:pt x="540278" y="669477"/>
                  </a:lnTo>
                  <a:lnTo>
                    <a:pt x="564013" y="709351"/>
                  </a:lnTo>
                  <a:lnTo>
                    <a:pt x="587176" y="749469"/>
                  </a:lnTo>
                  <a:lnTo>
                    <a:pt x="609767" y="789823"/>
                  </a:lnTo>
                  <a:lnTo>
                    <a:pt x="631786" y="830408"/>
                  </a:lnTo>
                  <a:lnTo>
                    <a:pt x="653233" y="871218"/>
                  </a:lnTo>
                  <a:lnTo>
                    <a:pt x="674108" y="912248"/>
                  </a:lnTo>
                  <a:lnTo>
                    <a:pt x="694411" y="953490"/>
                  </a:lnTo>
                  <a:lnTo>
                    <a:pt x="714143" y="994940"/>
                  </a:lnTo>
                  <a:lnTo>
                    <a:pt x="733302" y="1036591"/>
                  </a:lnTo>
                  <a:lnTo>
                    <a:pt x="751889" y="1078437"/>
                  </a:lnTo>
                  <a:lnTo>
                    <a:pt x="769905" y="1120473"/>
                  </a:lnTo>
                  <a:lnTo>
                    <a:pt x="787349" y="1162692"/>
                  </a:lnTo>
                  <a:lnTo>
                    <a:pt x="804220" y="1205090"/>
                  </a:lnTo>
                  <a:lnTo>
                    <a:pt x="820520" y="1247658"/>
                  </a:lnTo>
                  <a:lnTo>
                    <a:pt x="836248" y="1290393"/>
                  </a:lnTo>
                  <a:lnTo>
                    <a:pt x="851404" y="1333287"/>
                  </a:lnTo>
                  <a:lnTo>
                    <a:pt x="865988" y="1376336"/>
                  </a:lnTo>
                  <a:lnTo>
                    <a:pt x="880000" y="1419532"/>
                  </a:lnTo>
                  <a:lnTo>
                    <a:pt x="893440" y="1462871"/>
                  </a:lnTo>
                  <a:lnTo>
                    <a:pt x="906309" y="1506346"/>
                  </a:lnTo>
                  <a:lnTo>
                    <a:pt x="918605" y="1549951"/>
                  </a:lnTo>
                  <a:lnTo>
                    <a:pt x="930330" y="1593680"/>
                  </a:lnTo>
                  <a:lnTo>
                    <a:pt x="941482" y="1637528"/>
                  </a:lnTo>
                  <a:lnTo>
                    <a:pt x="952063" y="1681488"/>
                  </a:lnTo>
                  <a:lnTo>
                    <a:pt x="962071" y="1725555"/>
                  </a:lnTo>
                  <a:lnTo>
                    <a:pt x="971508" y="1769723"/>
                  </a:lnTo>
                  <a:lnTo>
                    <a:pt x="980373" y="1813985"/>
                  </a:lnTo>
                  <a:lnTo>
                    <a:pt x="988666" y="1858336"/>
                  </a:lnTo>
                  <a:lnTo>
                    <a:pt x="996387" y="1902770"/>
                  </a:lnTo>
                  <a:lnTo>
                    <a:pt x="1003536" y="1947281"/>
                  </a:lnTo>
                  <a:lnTo>
                    <a:pt x="1010113" y="1991863"/>
                  </a:lnTo>
                  <a:lnTo>
                    <a:pt x="1016118" y="2036511"/>
                  </a:lnTo>
                  <a:lnTo>
                    <a:pt x="1021551" y="2081217"/>
                  </a:lnTo>
                  <a:lnTo>
                    <a:pt x="1026413" y="2125977"/>
                  </a:lnTo>
                  <a:lnTo>
                    <a:pt x="1030702" y="2170784"/>
                  </a:lnTo>
                  <a:lnTo>
                    <a:pt x="1034420" y="2215632"/>
                  </a:lnTo>
                  <a:lnTo>
                    <a:pt x="1037565" y="2260516"/>
                  </a:lnTo>
                  <a:lnTo>
                    <a:pt x="1040139" y="2305430"/>
                  </a:lnTo>
                  <a:lnTo>
                    <a:pt x="1042141" y="2350368"/>
                  </a:lnTo>
                  <a:lnTo>
                    <a:pt x="1043570" y="2395323"/>
                  </a:lnTo>
                  <a:lnTo>
                    <a:pt x="1044428" y="2440290"/>
                  </a:lnTo>
                  <a:lnTo>
                    <a:pt x="1044714" y="2485263"/>
                  </a:lnTo>
                  <a:lnTo>
                    <a:pt x="1044428" y="2530235"/>
                  </a:lnTo>
                  <a:lnTo>
                    <a:pt x="1043570" y="2575202"/>
                  </a:lnTo>
                  <a:lnTo>
                    <a:pt x="1042141" y="2620157"/>
                  </a:lnTo>
                  <a:lnTo>
                    <a:pt x="1040139" y="2665095"/>
                  </a:lnTo>
                  <a:lnTo>
                    <a:pt x="1037565" y="2710009"/>
                  </a:lnTo>
                  <a:lnTo>
                    <a:pt x="1034420" y="2754893"/>
                  </a:lnTo>
                  <a:lnTo>
                    <a:pt x="1030702" y="2799741"/>
                  </a:lnTo>
                  <a:lnTo>
                    <a:pt x="1026413" y="2844548"/>
                  </a:lnTo>
                  <a:lnTo>
                    <a:pt x="1021551" y="2889308"/>
                  </a:lnTo>
                  <a:lnTo>
                    <a:pt x="1016118" y="2934014"/>
                  </a:lnTo>
                  <a:lnTo>
                    <a:pt x="1010113" y="2978662"/>
                  </a:lnTo>
                  <a:lnTo>
                    <a:pt x="1003536" y="3023244"/>
                  </a:lnTo>
                  <a:lnTo>
                    <a:pt x="996387" y="3067755"/>
                  </a:lnTo>
                  <a:lnTo>
                    <a:pt x="988666" y="3112189"/>
                  </a:lnTo>
                  <a:lnTo>
                    <a:pt x="980373" y="3156540"/>
                  </a:lnTo>
                  <a:lnTo>
                    <a:pt x="971508" y="3200802"/>
                  </a:lnTo>
                  <a:lnTo>
                    <a:pt x="962071" y="3244970"/>
                  </a:lnTo>
                  <a:lnTo>
                    <a:pt x="952063" y="3289037"/>
                  </a:lnTo>
                  <a:lnTo>
                    <a:pt x="941482" y="3332997"/>
                  </a:lnTo>
                  <a:lnTo>
                    <a:pt x="930330" y="3376845"/>
                  </a:lnTo>
                  <a:lnTo>
                    <a:pt x="918605" y="3420574"/>
                  </a:lnTo>
                  <a:lnTo>
                    <a:pt x="906309" y="3464179"/>
                  </a:lnTo>
                  <a:lnTo>
                    <a:pt x="893440" y="3507654"/>
                  </a:lnTo>
                  <a:lnTo>
                    <a:pt x="880000" y="3550993"/>
                  </a:lnTo>
                  <a:lnTo>
                    <a:pt x="865988" y="3594189"/>
                  </a:lnTo>
                  <a:lnTo>
                    <a:pt x="851404" y="3637238"/>
                  </a:lnTo>
                  <a:lnTo>
                    <a:pt x="836248" y="3680132"/>
                  </a:lnTo>
                  <a:lnTo>
                    <a:pt x="820520" y="3722867"/>
                  </a:lnTo>
                  <a:lnTo>
                    <a:pt x="804220" y="3765435"/>
                  </a:lnTo>
                  <a:lnTo>
                    <a:pt x="787349" y="3807833"/>
                  </a:lnTo>
                  <a:lnTo>
                    <a:pt x="769905" y="3850052"/>
                  </a:lnTo>
                  <a:lnTo>
                    <a:pt x="751889" y="3892088"/>
                  </a:lnTo>
                  <a:lnTo>
                    <a:pt x="733302" y="3933934"/>
                  </a:lnTo>
                  <a:lnTo>
                    <a:pt x="714143" y="3975585"/>
                  </a:lnTo>
                  <a:lnTo>
                    <a:pt x="694411" y="4017035"/>
                  </a:lnTo>
                  <a:lnTo>
                    <a:pt x="674108" y="4058277"/>
                  </a:lnTo>
                  <a:lnTo>
                    <a:pt x="653233" y="4099307"/>
                  </a:lnTo>
                  <a:lnTo>
                    <a:pt x="631786" y="4140117"/>
                  </a:lnTo>
                  <a:lnTo>
                    <a:pt x="609767" y="4180702"/>
                  </a:lnTo>
                  <a:lnTo>
                    <a:pt x="587176" y="4221056"/>
                  </a:lnTo>
                  <a:lnTo>
                    <a:pt x="564013" y="4261174"/>
                  </a:lnTo>
                  <a:lnTo>
                    <a:pt x="540278" y="4301048"/>
                  </a:lnTo>
                  <a:lnTo>
                    <a:pt x="515971" y="4340674"/>
                  </a:lnTo>
                  <a:lnTo>
                    <a:pt x="491092" y="4380045"/>
                  </a:lnTo>
                  <a:lnTo>
                    <a:pt x="465642" y="4419156"/>
                  </a:lnTo>
                  <a:lnTo>
                    <a:pt x="439619" y="4458000"/>
                  </a:lnTo>
                  <a:lnTo>
                    <a:pt x="413025" y="4496572"/>
                  </a:lnTo>
                  <a:lnTo>
                    <a:pt x="385859" y="4534866"/>
                  </a:lnTo>
                  <a:lnTo>
                    <a:pt x="358120" y="4572875"/>
                  </a:lnTo>
                  <a:lnTo>
                    <a:pt x="329810" y="4610594"/>
                  </a:lnTo>
                  <a:lnTo>
                    <a:pt x="300928" y="4648017"/>
                  </a:lnTo>
                  <a:lnTo>
                    <a:pt x="271474" y="4685139"/>
                  </a:lnTo>
                  <a:lnTo>
                    <a:pt x="241448" y="4721952"/>
                  </a:lnTo>
                  <a:lnTo>
                    <a:pt x="210850" y="4758451"/>
                  </a:lnTo>
                  <a:lnTo>
                    <a:pt x="179680" y="4794631"/>
                  </a:lnTo>
                  <a:lnTo>
                    <a:pt x="147938" y="4830485"/>
                  </a:lnTo>
                  <a:lnTo>
                    <a:pt x="115625" y="4866007"/>
                  </a:lnTo>
                  <a:lnTo>
                    <a:pt x="82739" y="4901192"/>
                  </a:lnTo>
                  <a:lnTo>
                    <a:pt x="49282" y="4936033"/>
                  </a:lnTo>
                  <a:lnTo>
                    <a:pt x="15252" y="4970526"/>
                  </a:lnTo>
                  <a:lnTo>
                    <a:pt x="0" y="4955260"/>
                  </a:lnTo>
                  <a:lnTo>
                    <a:pt x="34100" y="4920690"/>
                  </a:lnTo>
                  <a:lnTo>
                    <a:pt x="67623" y="4885766"/>
                  </a:lnTo>
                  <a:lnTo>
                    <a:pt x="100567" y="4850496"/>
                  </a:lnTo>
                  <a:lnTo>
                    <a:pt x="132934" y="4814885"/>
                  </a:lnTo>
                  <a:lnTo>
                    <a:pt x="164723" y="4778938"/>
                  </a:lnTo>
                  <a:lnTo>
                    <a:pt x="195933" y="4742663"/>
                  </a:lnTo>
                  <a:lnTo>
                    <a:pt x="226566" y="4706065"/>
                  </a:lnTo>
                  <a:lnTo>
                    <a:pt x="256621" y="4669150"/>
                  </a:lnTo>
                  <a:lnTo>
                    <a:pt x="286098" y="4631924"/>
                  </a:lnTo>
                  <a:lnTo>
                    <a:pt x="314996" y="4594394"/>
                  </a:lnTo>
                  <a:lnTo>
                    <a:pt x="343317" y="4556564"/>
                  </a:lnTo>
                  <a:lnTo>
                    <a:pt x="371060" y="4518443"/>
                  </a:lnTo>
                  <a:lnTo>
                    <a:pt x="398225" y="4480034"/>
                  </a:lnTo>
                  <a:lnTo>
                    <a:pt x="424812" y="4441345"/>
                  </a:lnTo>
                  <a:lnTo>
                    <a:pt x="450821" y="4402381"/>
                  </a:lnTo>
                  <a:lnTo>
                    <a:pt x="476252" y="4363149"/>
                  </a:lnTo>
                  <a:lnTo>
                    <a:pt x="501105" y="4323654"/>
                  </a:lnTo>
                  <a:lnTo>
                    <a:pt x="525380" y="4283902"/>
                  </a:lnTo>
                  <a:lnTo>
                    <a:pt x="549077" y="4243901"/>
                  </a:lnTo>
                  <a:lnTo>
                    <a:pt x="572196" y="4203654"/>
                  </a:lnTo>
                  <a:lnTo>
                    <a:pt x="594737" y="4163170"/>
                  </a:lnTo>
                  <a:lnTo>
                    <a:pt x="616700" y="4122453"/>
                  </a:lnTo>
                  <a:lnTo>
                    <a:pt x="638085" y="4081510"/>
                  </a:lnTo>
                  <a:lnTo>
                    <a:pt x="658892" y="4040346"/>
                  </a:lnTo>
                  <a:lnTo>
                    <a:pt x="679121" y="3998968"/>
                  </a:lnTo>
                  <a:lnTo>
                    <a:pt x="698772" y="3957382"/>
                  </a:lnTo>
                  <a:lnTo>
                    <a:pt x="717846" y="3915594"/>
                  </a:lnTo>
                  <a:lnTo>
                    <a:pt x="736341" y="3873610"/>
                  </a:lnTo>
                  <a:lnTo>
                    <a:pt x="754258" y="3831436"/>
                  </a:lnTo>
                  <a:lnTo>
                    <a:pt x="771597" y="3789077"/>
                  </a:lnTo>
                  <a:lnTo>
                    <a:pt x="788359" y="3746541"/>
                  </a:lnTo>
                  <a:lnTo>
                    <a:pt x="804542" y="3703833"/>
                  </a:lnTo>
                  <a:lnTo>
                    <a:pt x="820147" y="3660958"/>
                  </a:lnTo>
                  <a:lnTo>
                    <a:pt x="835175" y="3617924"/>
                  </a:lnTo>
                  <a:lnTo>
                    <a:pt x="849624" y="3574736"/>
                  </a:lnTo>
                  <a:lnTo>
                    <a:pt x="863496" y="3531400"/>
                  </a:lnTo>
                  <a:lnTo>
                    <a:pt x="876789" y="3487922"/>
                  </a:lnTo>
                  <a:lnTo>
                    <a:pt x="889505" y="3444309"/>
                  </a:lnTo>
                  <a:lnTo>
                    <a:pt x="901642" y="3400565"/>
                  </a:lnTo>
                  <a:lnTo>
                    <a:pt x="913202" y="3356698"/>
                  </a:lnTo>
                  <a:lnTo>
                    <a:pt x="924183" y="3312714"/>
                  </a:lnTo>
                  <a:lnTo>
                    <a:pt x="934587" y="3268617"/>
                  </a:lnTo>
                  <a:lnTo>
                    <a:pt x="944412" y="3224415"/>
                  </a:lnTo>
                  <a:lnTo>
                    <a:pt x="953660" y="3180114"/>
                  </a:lnTo>
                  <a:lnTo>
                    <a:pt x="962330" y="3135719"/>
                  </a:lnTo>
                  <a:lnTo>
                    <a:pt x="970421" y="3091236"/>
                  </a:lnTo>
                  <a:lnTo>
                    <a:pt x="977935" y="3046673"/>
                  </a:lnTo>
                  <a:lnTo>
                    <a:pt x="984871" y="3002033"/>
                  </a:lnTo>
                  <a:lnTo>
                    <a:pt x="991228" y="2957324"/>
                  </a:lnTo>
                  <a:lnTo>
                    <a:pt x="997008" y="2912552"/>
                  </a:lnTo>
                  <a:lnTo>
                    <a:pt x="1002210" y="2867723"/>
                  </a:lnTo>
                  <a:lnTo>
                    <a:pt x="1006834" y="2822842"/>
                  </a:lnTo>
                  <a:lnTo>
                    <a:pt x="1010880" y="2777916"/>
                  </a:lnTo>
                  <a:lnTo>
                    <a:pt x="1014347" y="2732951"/>
                  </a:lnTo>
                  <a:lnTo>
                    <a:pt x="1017237" y="2687953"/>
                  </a:lnTo>
                  <a:lnTo>
                    <a:pt x="1019549" y="2642927"/>
                  </a:lnTo>
                  <a:lnTo>
                    <a:pt x="1021283" y="2597881"/>
                  </a:lnTo>
                  <a:lnTo>
                    <a:pt x="1022439" y="2552819"/>
                  </a:lnTo>
                  <a:lnTo>
                    <a:pt x="1023017" y="2507749"/>
                  </a:lnTo>
                  <a:lnTo>
                    <a:pt x="1023017" y="2462675"/>
                  </a:lnTo>
                  <a:lnTo>
                    <a:pt x="1022439" y="2417604"/>
                  </a:lnTo>
                  <a:lnTo>
                    <a:pt x="1021283" y="2372543"/>
                  </a:lnTo>
                  <a:lnTo>
                    <a:pt x="1019549" y="2327496"/>
                  </a:lnTo>
                  <a:lnTo>
                    <a:pt x="1017237" y="2282471"/>
                  </a:lnTo>
                  <a:lnTo>
                    <a:pt x="1014347" y="2237473"/>
                  </a:lnTo>
                  <a:lnTo>
                    <a:pt x="1010880" y="2192508"/>
                  </a:lnTo>
                  <a:lnTo>
                    <a:pt x="1006834" y="2147582"/>
                  </a:lnTo>
                  <a:lnTo>
                    <a:pt x="1002210" y="2102702"/>
                  </a:lnTo>
                  <a:lnTo>
                    <a:pt x="997008" y="2057873"/>
                  </a:lnTo>
                  <a:lnTo>
                    <a:pt x="991228" y="2013101"/>
                  </a:lnTo>
                  <a:lnTo>
                    <a:pt x="984871" y="1968393"/>
                  </a:lnTo>
                  <a:lnTo>
                    <a:pt x="977935" y="1923754"/>
                  </a:lnTo>
                  <a:lnTo>
                    <a:pt x="970421" y="1879191"/>
                  </a:lnTo>
                  <a:lnTo>
                    <a:pt x="962330" y="1834709"/>
                  </a:lnTo>
                  <a:lnTo>
                    <a:pt x="953660" y="1790315"/>
                  </a:lnTo>
                  <a:lnTo>
                    <a:pt x="944412" y="1746014"/>
                  </a:lnTo>
                  <a:lnTo>
                    <a:pt x="934587" y="1701813"/>
                  </a:lnTo>
                  <a:lnTo>
                    <a:pt x="924183" y="1657717"/>
                  </a:lnTo>
                  <a:lnTo>
                    <a:pt x="913202" y="1613733"/>
                  </a:lnTo>
                  <a:lnTo>
                    <a:pt x="901642" y="1569867"/>
                  </a:lnTo>
                  <a:lnTo>
                    <a:pt x="889505" y="1526125"/>
                  </a:lnTo>
                  <a:lnTo>
                    <a:pt x="876789" y="1482512"/>
                  </a:lnTo>
                  <a:lnTo>
                    <a:pt x="863496" y="1439035"/>
                  </a:lnTo>
                  <a:lnTo>
                    <a:pt x="849624" y="1395700"/>
                  </a:lnTo>
                  <a:lnTo>
                    <a:pt x="835175" y="1352513"/>
                  </a:lnTo>
                  <a:lnTo>
                    <a:pt x="820147" y="1309480"/>
                  </a:lnTo>
                  <a:lnTo>
                    <a:pt x="804542" y="1266607"/>
                  </a:lnTo>
                  <a:lnTo>
                    <a:pt x="788359" y="1223900"/>
                  </a:lnTo>
                  <a:lnTo>
                    <a:pt x="771597" y="1181365"/>
                  </a:lnTo>
                  <a:lnTo>
                    <a:pt x="754258" y="1139008"/>
                  </a:lnTo>
                  <a:lnTo>
                    <a:pt x="736341" y="1096835"/>
                  </a:lnTo>
                  <a:lnTo>
                    <a:pt x="717846" y="1054852"/>
                  </a:lnTo>
                  <a:lnTo>
                    <a:pt x="698772" y="1013065"/>
                  </a:lnTo>
                  <a:lnTo>
                    <a:pt x="679121" y="971481"/>
                  </a:lnTo>
                  <a:lnTo>
                    <a:pt x="658892" y="930104"/>
                  </a:lnTo>
                  <a:lnTo>
                    <a:pt x="638085" y="888942"/>
                  </a:lnTo>
                  <a:lnTo>
                    <a:pt x="616700" y="848001"/>
                  </a:lnTo>
                  <a:lnTo>
                    <a:pt x="594737" y="807286"/>
                  </a:lnTo>
                  <a:lnTo>
                    <a:pt x="572196" y="766803"/>
                  </a:lnTo>
                  <a:lnTo>
                    <a:pt x="549077" y="726558"/>
                  </a:lnTo>
                  <a:lnTo>
                    <a:pt x="525380" y="686558"/>
                  </a:lnTo>
                  <a:lnTo>
                    <a:pt x="501105" y="646809"/>
                  </a:lnTo>
                  <a:lnTo>
                    <a:pt x="476252" y="607316"/>
                  </a:lnTo>
                  <a:lnTo>
                    <a:pt x="450821" y="568085"/>
                  </a:lnTo>
                  <a:lnTo>
                    <a:pt x="424812" y="529123"/>
                  </a:lnTo>
                  <a:lnTo>
                    <a:pt x="398225" y="490436"/>
                  </a:lnTo>
                  <a:lnTo>
                    <a:pt x="371060" y="452029"/>
                  </a:lnTo>
                  <a:lnTo>
                    <a:pt x="343317" y="413910"/>
                  </a:lnTo>
                  <a:lnTo>
                    <a:pt x="314996" y="376082"/>
                  </a:lnTo>
                  <a:lnTo>
                    <a:pt x="286098" y="338554"/>
                  </a:lnTo>
                  <a:lnTo>
                    <a:pt x="256621" y="301331"/>
                  </a:lnTo>
                  <a:lnTo>
                    <a:pt x="226566" y="264418"/>
                  </a:lnTo>
                  <a:lnTo>
                    <a:pt x="195933" y="227822"/>
                  </a:lnTo>
                  <a:lnTo>
                    <a:pt x="164723" y="191549"/>
                  </a:lnTo>
                  <a:lnTo>
                    <a:pt x="132934" y="155605"/>
                  </a:lnTo>
                  <a:lnTo>
                    <a:pt x="100567" y="119996"/>
                  </a:lnTo>
                  <a:lnTo>
                    <a:pt x="67623" y="84728"/>
                  </a:lnTo>
                  <a:lnTo>
                    <a:pt x="34100" y="49807"/>
                  </a:lnTo>
                  <a:lnTo>
                    <a:pt x="0" y="15239"/>
                  </a:lnTo>
                  <a:lnTo>
                    <a:pt x="15252" y="0"/>
                  </a:lnTo>
                  <a:close/>
                </a:path>
              </a:pathLst>
            </a:custGeom>
            <a:grpFill/>
            <a:ln w="12700">
              <a:solidFill>
                <a:srgbClr val="3458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0446" y="1619377"/>
              <a:ext cx="9350375" cy="474980"/>
            </a:xfrm>
            <a:custGeom>
              <a:avLst/>
              <a:gdLst/>
              <a:ahLst/>
              <a:cxnLst/>
              <a:rect l="l" t="t" r="r" b="b"/>
              <a:pathLst>
                <a:path w="9350375" h="474980">
                  <a:moveTo>
                    <a:pt x="9350248" y="0"/>
                  </a:moveTo>
                  <a:lnTo>
                    <a:pt x="0" y="0"/>
                  </a:lnTo>
                  <a:lnTo>
                    <a:pt x="0" y="474599"/>
                  </a:lnTo>
                  <a:lnTo>
                    <a:pt x="9350248" y="474599"/>
                  </a:lnTo>
                  <a:lnTo>
                    <a:pt x="9350248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20446" y="1619377"/>
              <a:ext cx="9350375" cy="474980"/>
            </a:xfrm>
            <a:custGeom>
              <a:avLst/>
              <a:gdLst/>
              <a:ahLst/>
              <a:cxnLst/>
              <a:rect l="l" t="t" r="r" b="b"/>
              <a:pathLst>
                <a:path w="9350375" h="474980">
                  <a:moveTo>
                    <a:pt x="0" y="474599"/>
                  </a:moveTo>
                  <a:lnTo>
                    <a:pt x="9350248" y="474599"/>
                  </a:lnTo>
                  <a:lnTo>
                    <a:pt x="9350248" y="0"/>
                  </a:lnTo>
                  <a:lnTo>
                    <a:pt x="0" y="0"/>
                  </a:lnTo>
                  <a:lnTo>
                    <a:pt x="0" y="474599"/>
                  </a:lnTo>
                  <a:close/>
                </a:path>
              </a:pathLst>
            </a:custGeom>
            <a:grpFill/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74903" y="1627760"/>
            <a:ext cx="8214359" cy="43497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70"/>
              </a:spcBef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Фотодинамическая</a:t>
            </a:r>
            <a:r>
              <a:rPr sz="14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терапия:</a:t>
            </a: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</a:t>
            </a:r>
            <a:r>
              <a:rPr sz="14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мочевого</a:t>
            </a:r>
            <a:r>
              <a:rPr sz="14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пузыря,</a:t>
            </a: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4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</a:t>
            </a:r>
            <a:r>
              <a:rPr sz="14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пищевода</a:t>
            </a: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кардии;</a:t>
            </a:r>
            <a:r>
              <a:rPr sz="14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Трансуретральная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резекция</a:t>
            </a:r>
            <a:r>
              <a:rPr sz="14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фотодинамической</a:t>
            </a:r>
            <a:r>
              <a:rPr sz="14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терапией</a:t>
            </a: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мочевого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пузыря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17475" y="1553717"/>
            <a:ext cx="9659620" cy="1259205"/>
            <a:chOff x="117475" y="1553717"/>
            <a:chExt cx="9659620" cy="1259205"/>
          </a:xfrm>
        </p:grpSpPr>
        <p:sp>
          <p:nvSpPr>
            <p:cNvPr id="14" name="object 14"/>
            <p:cNvSpPr/>
            <p:nvPr/>
          </p:nvSpPr>
          <p:spPr>
            <a:xfrm>
              <a:off x="123825" y="1560067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8" y="3883"/>
                  </a:lnTo>
                  <a:lnTo>
                    <a:pt x="202866" y="15126"/>
                  </a:lnTo>
                  <a:lnTo>
                    <a:pt x="160307" y="33117"/>
                  </a:lnTo>
                  <a:lnTo>
                    <a:pt x="121441" y="57245"/>
                  </a:lnTo>
                  <a:lnTo>
                    <a:pt x="86879" y="86899"/>
                  </a:lnTo>
                  <a:lnTo>
                    <a:pt x="57231" y="121468"/>
                  </a:lnTo>
                  <a:lnTo>
                    <a:pt x="33108" y="160341"/>
                  </a:lnTo>
                  <a:lnTo>
                    <a:pt x="15122" y="202907"/>
                  </a:lnTo>
                  <a:lnTo>
                    <a:pt x="3882" y="248554"/>
                  </a:lnTo>
                  <a:lnTo>
                    <a:pt x="0" y="296672"/>
                  </a:lnTo>
                  <a:lnTo>
                    <a:pt x="3882" y="344785"/>
                  </a:lnTo>
                  <a:lnTo>
                    <a:pt x="15122" y="390423"/>
                  </a:lnTo>
                  <a:lnTo>
                    <a:pt x="33108" y="432974"/>
                  </a:lnTo>
                  <a:lnTo>
                    <a:pt x="57231" y="471830"/>
                  </a:lnTo>
                  <a:lnTo>
                    <a:pt x="86879" y="506380"/>
                  </a:lnTo>
                  <a:lnTo>
                    <a:pt x="121441" y="536016"/>
                  </a:lnTo>
                  <a:lnTo>
                    <a:pt x="160307" y="560127"/>
                  </a:lnTo>
                  <a:lnTo>
                    <a:pt x="202866" y="578104"/>
                  </a:lnTo>
                  <a:lnTo>
                    <a:pt x="248508" y="589337"/>
                  </a:lnTo>
                  <a:lnTo>
                    <a:pt x="296621" y="593217"/>
                  </a:lnTo>
                  <a:lnTo>
                    <a:pt x="344734" y="589337"/>
                  </a:lnTo>
                  <a:lnTo>
                    <a:pt x="390375" y="578104"/>
                  </a:lnTo>
                  <a:lnTo>
                    <a:pt x="432934" y="560127"/>
                  </a:lnTo>
                  <a:lnTo>
                    <a:pt x="471800" y="536016"/>
                  </a:lnTo>
                  <a:lnTo>
                    <a:pt x="506363" y="506380"/>
                  </a:lnTo>
                  <a:lnTo>
                    <a:pt x="536011" y="471830"/>
                  </a:lnTo>
                  <a:lnTo>
                    <a:pt x="560133" y="432974"/>
                  </a:lnTo>
                  <a:lnTo>
                    <a:pt x="578120" y="390423"/>
                  </a:lnTo>
                  <a:lnTo>
                    <a:pt x="589360" y="344785"/>
                  </a:lnTo>
                  <a:lnTo>
                    <a:pt x="593242" y="296672"/>
                  </a:lnTo>
                  <a:lnTo>
                    <a:pt x="589360" y="248554"/>
                  </a:lnTo>
                  <a:lnTo>
                    <a:pt x="578120" y="202907"/>
                  </a:lnTo>
                  <a:lnTo>
                    <a:pt x="560133" y="160341"/>
                  </a:lnTo>
                  <a:lnTo>
                    <a:pt x="536011" y="121468"/>
                  </a:lnTo>
                  <a:lnTo>
                    <a:pt x="506363" y="86899"/>
                  </a:lnTo>
                  <a:lnTo>
                    <a:pt x="471800" y="57245"/>
                  </a:lnTo>
                  <a:lnTo>
                    <a:pt x="432934" y="33117"/>
                  </a:lnTo>
                  <a:lnTo>
                    <a:pt x="390375" y="15126"/>
                  </a:lnTo>
                  <a:lnTo>
                    <a:pt x="344734" y="3883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3825" y="1560067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672"/>
                  </a:moveTo>
                  <a:lnTo>
                    <a:pt x="3882" y="248554"/>
                  </a:lnTo>
                  <a:lnTo>
                    <a:pt x="15122" y="202907"/>
                  </a:lnTo>
                  <a:lnTo>
                    <a:pt x="33108" y="160341"/>
                  </a:lnTo>
                  <a:lnTo>
                    <a:pt x="57231" y="121468"/>
                  </a:lnTo>
                  <a:lnTo>
                    <a:pt x="86879" y="86899"/>
                  </a:lnTo>
                  <a:lnTo>
                    <a:pt x="121441" y="57245"/>
                  </a:lnTo>
                  <a:lnTo>
                    <a:pt x="160307" y="33117"/>
                  </a:lnTo>
                  <a:lnTo>
                    <a:pt x="202866" y="15126"/>
                  </a:lnTo>
                  <a:lnTo>
                    <a:pt x="248508" y="3883"/>
                  </a:lnTo>
                  <a:lnTo>
                    <a:pt x="296621" y="0"/>
                  </a:lnTo>
                  <a:lnTo>
                    <a:pt x="344734" y="3883"/>
                  </a:lnTo>
                  <a:lnTo>
                    <a:pt x="390375" y="15126"/>
                  </a:lnTo>
                  <a:lnTo>
                    <a:pt x="432934" y="33117"/>
                  </a:lnTo>
                  <a:lnTo>
                    <a:pt x="471800" y="57245"/>
                  </a:lnTo>
                  <a:lnTo>
                    <a:pt x="506363" y="86899"/>
                  </a:lnTo>
                  <a:lnTo>
                    <a:pt x="536011" y="121468"/>
                  </a:lnTo>
                  <a:lnTo>
                    <a:pt x="560133" y="160341"/>
                  </a:lnTo>
                  <a:lnTo>
                    <a:pt x="578120" y="202907"/>
                  </a:lnTo>
                  <a:lnTo>
                    <a:pt x="589360" y="248554"/>
                  </a:lnTo>
                  <a:lnTo>
                    <a:pt x="593242" y="296672"/>
                  </a:lnTo>
                  <a:lnTo>
                    <a:pt x="589360" y="344785"/>
                  </a:lnTo>
                  <a:lnTo>
                    <a:pt x="578120" y="390423"/>
                  </a:lnTo>
                  <a:lnTo>
                    <a:pt x="560133" y="432974"/>
                  </a:lnTo>
                  <a:lnTo>
                    <a:pt x="536011" y="471830"/>
                  </a:lnTo>
                  <a:lnTo>
                    <a:pt x="506363" y="506380"/>
                  </a:lnTo>
                  <a:lnTo>
                    <a:pt x="471800" y="536016"/>
                  </a:lnTo>
                  <a:lnTo>
                    <a:pt x="432934" y="560127"/>
                  </a:lnTo>
                  <a:lnTo>
                    <a:pt x="390375" y="578104"/>
                  </a:lnTo>
                  <a:lnTo>
                    <a:pt x="344734" y="589337"/>
                  </a:lnTo>
                  <a:lnTo>
                    <a:pt x="296621" y="593217"/>
                  </a:lnTo>
                  <a:lnTo>
                    <a:pt x="248508" y="589337"/>
                  </a:lnTo>
                  <a:lnTo>
                    <a:pt x="202866" y="578104"/>
                  </a:lnTo>
                  <a:lnTo>
                    <a:pt x="160307" y="560127"/>
                  </a:lnTo>
                  <a:lnTo>
                    <a:pt x="121441" y="536016"/>
                  </a:lnTo>
                  <a:lnTo>
                    <a:pt x="86879" y="506380"/>
                  </a:lnTo>
                  <a:lnTo>
                    <a:pt x="57231" y="471830"/>
                  </a:lnTo>
                  <a:lnTo>
                    <a:pt x="33108" y="432974"/>
                  </a:lnTo>
                  <a:lnTo>
                    <a:pt x="15122" y="390423"/>
                  </a:lnTo>
                  <a:lnTo>
                    <a:pt x="3882" y="344785"/>
                  </a:lnTo>
                  <a:lnTo>
                    <a:pt x="0" y="296672"/>
                  </a:lnTo>
                  <a:close/>
                </a:path>
              </a:pathLst>
            </a:custGeom>
            <a:grpFill/>
            <a:ln w="12700">
              <a:solidFill>
                <a:srgbClr val="58B1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50226" y="2331719"/>
              <a:ext cx="8920480" cy="474980"/>
            </a:xfrm>
            <a:custGeom>
              <a:avLst/>
              <a:gdLst/>
              <a:ahLst/>
              <a:cxnLst/>
              <a:rect l="l" t="t" r="r" b="b"/>
              <a:pathLst>
                <a:path w="8920480" h="474980">
                  <a:moveTo>
                    <a:pt x="8920480" y="0"/>
                  </a:moveTo>
                  <a:lnTo>
                    <a:pt x="0" y="0"/>
                  </a:lnTo>
                  <a:lnTo>
                    <a:pt x="0" y="474599"/>
                  </a:lnTo>
                  <a:lnTo>
                    <a:pt x="8920480" y="474599"/>
                  </a:lnTo>
                  <a:lnTo>
                    <a:pt x="8920480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50226" y="2331719"/>
              <a:ext cx="8920480" cy="474980"/>
            </a:xfrm>
            <a:custGeom>
              <a:avLst/>
              <a:gdLst/>
              <a:ahLst/>
              <a:cxnLst/>
              <a:rect l="l" t="t" r="r" b="b"/>
              <a:pathLst>
                <a:path w="8920480" h="474980">
                  <a:moveTo>
                    <a:pt x="0" y="474599"/>
                  </a:moveTo>
                  <a:lnTo>
                    <a:pt x="8920480" y="474599"/>
                  </a:lnTo>
                  <a:lnTo>
                    <a:pt x="8920480" y="0"/>
                  </a:lnTo>
                  <a:lnTo>
                    <a:pt x="0" y="0"/>
                  </a:lnTo>
                  <a:lnTo>
                    <a:pt x="0" y="47459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1222653" y="2466296"/>
            <a:ext cx="8285607" cy="20582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70"/>
              </a:spcBef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Чрескожный энергетический нейролизис чревного сплетения под рентгентелевизионным контролем</a:t>
            </a:r>
          </a:p>
        </p:txBody>
      </p:sp>
      <p:grpSp>
        <p:nvGrpSpPr>
          <p:cNvPr id="19" name="object 19"/>
          <p:cNvGrpSpPr/>
          <p:nvPr/>
        </p:nvGrpSpPr>
        <p:grpSpPr>
          <a:xfrm>
            <a:off x="547255" y="2266060"/>
            <a:ext cx="9230360" cy="1258570"/>
            <a:chOff x="547255" y="2266060"/>
            <a:chExt cx="9230360" cy="1258570"/>
          </a:xfrm>
        </p:grpSpPr>
        <p:sp>
          <p:nvSpPr>
            <p:cNvPr id="20" name="object 20"/>
            <p:cNvSpPr/>
            <p:nvPr/>
          </p:nvSpPr>
          <p:spPr>
            <a:xfrm>
              <a:off x="553605" y="2272410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8" y="3883"/>
                  </a:lnTo>
                  <a:lnTo>
                    <a:pt x="202866" y="15126"/>
                  </a:lnTo>
                  <a:lnTo>
                    <a:pt x="160307" y="33117"/>
                  </a:lnTo>
                  <a:lnTo>
                    <a:pt x="121441" y="57245"/>
                  </a:lnTo>
                  <a:lnTo>
                    <a:pt x="86879" y="86899"/>
                  </a:lnTo>
                  <a:lnTo>
                    <a:pt x="57231" y="121468"/>
                  </a:lnTo>
                  <a:lnTo>
                    <a:pt x="33108" y="160341"/>
                  </a:lnTo>
                  <a:lnTo>
                    <a:pt x="15122" y="202907"/>
                  </a:lnTo>
                  <a:lnTo>
                    <a:pt x="3882" y="248554"/>
                  </a:lnTo>
                  <a:lnTo>
                    <a:pt x="0" y="296672"/>
                  </a:lnTo>
                  <a:lnTo>
                    <a:pt x="3882" y="344755"/>
                  </a:lnTo>
                  <a:lnTo>
                    <a:pt x="15122" y="390374"/>
                  </a:lnTo>
                  <a:lnTo>
                    <a:pt x="33108" y="432918"/>
                  </a:lnTo>
                  <a:lnTo>
                    <a:pt x="57231" y="471775"/>
                  </a:lnTo>
                  <a:lnTo>
                    <a:pt x="86879" y="506333"/>
                  </a:lnTo>
                  <a:lnTo>
                    <a:pt x="121441" y="535979"/>
                  </a:lnTo>
                  <a:lnTo>
                    <a:pt x="160307" y="560103"/>
                  </a:lnTo>
                  <a:lnTo>
                    <a:pt x="202866" y="578091"/>
                  </a:lnTo>
                  <a:lnTo>
                    <a:pt x="248508" y="589333"/>
                  </a:lnTo>
                  <a:lnTo>
                    <a:pt x="296621" y="593216"/>
                  </a:lnTo>
                  <a:lnTo>
                    <a:pt x="344737" y="589333"/>
                  </a:lnTo>
                  <a:lnTo>
                    <a:pt x="390380" y="578091"/>
                  </a:lnTo>
                  <a:lnTo>
                    <a:pt x="432940" y="560103"/>
                  </a:lnTo>
                  <a:lnTo>
                    <a:pt x="471806" y="535979"/>
                  </a:lnTo>
                  <a:lnTo>
                    <a:pt x="506368" y="506333"/>
                  </a:lnTo>
                  <a:lnTo>
                    <a:pt x="536014" y="471775"/>
                  </a:lnTo>
                  <a:lnTo>
                    <a:pt x="560136" y="432918"/>
                  </a:lnTo>
                  <a:lnTo>
                    <a:pt x="578121" y="390374"/>
                  </a:lnTo>
                  <a:lnTo>
                    <a:pt x="589360" y="344755"/>
                  </a:lnTo>
                  <a:lnTo>
                    <a:pt x="593242" y="296672"/>
                  </a:lnTo>
                  <a:lnTo>
                    <a:pt x="589360" y="248554"/>
                  </a:lnTo>
                  <a:lnTo>
                    <a:pt x="578121" y="202907"/>
                  </a:lnTo>
                  <a:lnTo>
                    <a:pt x="560136" y="160341"/>
                  </a:lnTo>
                  <a:lnTo>
                    <a:pt x="536014" y="121468"/>
                  </a:lnTo>
                  <a:lnTo>
                    <a:pt x="506368" y="86899"/>
                  </a:lnTo>
                  <a:lnTo>
                    <a:pt x="471806" y="57245"/>
                  </a:lnTo>
                  <a:lnTo>
                    <a:pt x="432940" y="33117"/>
                  </a:lnTo>
                  <a:lnTo>
                    <a:pt x="390380" y="15126"/>
                  </a:lnTo>
                  <a:lnTo>
                    <a:pt x="344737" y="3883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53605" y="2272410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672"/>
                  </a:moveTo>
                  <a:lnTo>
                    <a:pt x="3882" y="248554"/>
                  </a:lnTo>
                  <a:lnTo>
                    <a:pt x="15122" y="202907"/>
                  </a:lnTo>
                  <a:lnTo>
                    <a:pt x="33108" y="160341"/>
                  </a:lnTo>
                  <a:lnTo>
                    <a:pt x="57231" y="121468"/>
                  </a:lnTo>
                  <a:lnTo>
                    <a:pt x="86879" y="86899"/>
                  </a:lnTo>
                  <a:lnTo>
                    <a:pt x="121441" y="57245"/>
                  </a:lnTo>
                  <a:lnTo>
                    <a:pt x="160307" y="33117"/>
                  </a:lnTo>
                  <a:lnTo>
                    <a:pt x="202866" y="15126"/>
                  </a:lnTo>
                  <a:lnTo>
                    <a:pt x="248508" y="3883"/>
                  </a:lnTo>
                  <a:lnTo>
                    <a:pt x="296621" y="0"/>
                  </a:lnTo>
                  <a:lnTo>
                    <a:pt x="344737" y="3883"/>
                  </a:lnTo>
                  <a:lnTo>
                    <a:pt x="390380" y="15126"/>
                  </a:lnTo>
                  <a:lnTo>
                    <a:pt x="432940" y="33117"/>
                  </a:lnTo>
                  <a:lnTo>
                    <a:pt x="471806" y="57245"/>
                  </a:lnTo>
                  <a:lnTo>
                    <a:pt x="506368" y="86899"/>
                  </a:lnTo>
                  <a:lnTo>
                    <a:pt x="536014" y="121468"/>
                  </a:lnTo>
                  <a:lnTo>
                    <a:pt x="560136" y="160341"/>
                  </a:lnTo>
                  <a:lnTo>
                    <a:pt x="578121" y="202907"/>
                  </a:lnTo>
                  <a:lnTo>
                    <a:pt x="589360" y="248554"/>
                  </a:lnTo>
                  <a:lnTo>
                    <a:pt x="593242" y="296672"/>
                  </a:lnTo>
                  <a:lnTo>
                    <a:pt x="589360" y="344755"/>
                  </a:lnTo>
                  <a:lnTo>
                    <a:pt x="578121" y="390374"/>
                  </a:lnTo>
                  <a:lnTo>
                    <a:pt x="560136" y="432918"/>
                  </a:lnTo>
                  <a:lnTo>
                    <a:pt x="536014" y="471775"/>
                  </a:lnTo>
                  <a:lnTo>
                    <a:pt x="506368" y="506333"/>
                  </a:lnTo>
                  <a:lnTo>
                    <a:pt x="471806" y="535979"/>
                  </a:lnTo>
                  <a:lnTo>
                    <a:pt x="432940" y="560103"/>
                  </a:lnTo>
                  <a:lnTo>
                    <a:pt x="390380" y="578091"/>
                  </a:lnTo>
                  <a:lnTo>
                    <a:pt x="344737" y="589333"/>
                  </a:lnTo>
                  <a:lnTo>
                    <a:pt x="296621" y="593216"/>
                  </a:lnTo>
                  <a:lnTo>
                    <a:pt x="248508" y="589333"/>
                  </a:lnTo>
                  <a:lnTo>
                    <a:pt x="202866" y="578091"/>
                  </a:lnTo>
                  <a:lnTo>
                    <a:pt x="160307" y="560103"/>
                  </a:lnTo>
                  <a:lnTo>
                    <a:pt x="121441" y="535979"/>
                  </a:lnTo>
                  <a:lnTo>
                    <a:pt x="86879" y="506333"/>
                  </a:lnTo>
                  <a:lnTo>
                    <a:pt x="57231" y="471775"/>
                  </a:lnTo>
                  <a:lnTo>
                    <a:pt x="33108" y="432918"/>
                  </a:lnTo>
                  <a:lnTo>
                    <a:pt x="15122" y="390374"/>
                  </a:lnTo>
                  <a:lnTo>
                    <a:pt x="3882" y="344755"/>
                  </a:lnTo>
                  <a:lnTo>
                    <a:pt x="0" y="296672"/>
                  </a:lnTo>
                  <a:close/>
                </a:path>
              </a:pathLst>
            </a:custGeom>
            <a:grpFill/>
            <a:ln w="12700">
              <a:solidFill>
                <a:srgbClr val="58B1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085748" y="3043554"/>
              <a:ext cx="8684895" cy="474980"/>
            </a:xfrm>
            <a:custGeom>
              <a:avLst/>
              <a:gdLst/>
              <a:ahLst/>
              <a:cxnLst/>
              <a:rect l="l" t="t" r="r" b="b"/>
              <a:pathLst>
                <a:path w="8684895" h="474979">
                  <a:moveTo>
                    <a:pt x="8684895" y="0"/>
                  </a:moveTo>
                  <a:lnTo>
                    <a:pt x="0" y="0"/>
                  </a:lnTo>
                  <a:lnTo>
                    <a:pt x="0" y="474599"/>
                  </a:lnTo>
                  <a:lnTo>
                    <a:pt x="8684895" y="474599"/>
                  </a:lnTo>
                  <a:lnTo>
                    <a:pt x="8684895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85748" y="3043554"/>
              <a:ext cx="8684895" cy="474980"/>
            </a:xfrm>
            <a:custGeom>
              <a:avLst/>
              <a:gdLst/>
              <a:ahLst/>
              <a:cxnLst/>
              <a:rect l="l" t="t" r="r" b="b"/>
              <a:pathLst>
                <a:path w="8684895" h="474979">
                  <a:moveTo>
                    <a:pt x="0" y="474599"/>
                  </a:moveTo>
                  <a:lnTo>
                    <a:pt x="8684895" y="474599"/>
                  </a:lnTo>
                  <a:lnTo>
                    <a:pt x="8684895" y="0"/>
                  </a:lnTo>
                  <a:lnTo>
                    <a:pt x="0" y="0"/>
                  </a:lnTo>
                  <a:lnTo>
                    <a:pt x="0" y="47459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1450086" y="3071531"/>
            <a:ext cx="8049945" cy="43497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70"/>
              </a:spcBef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Склеропластика с использованием трансплантата из полотна офтальмологического трикотажного полиэфирного с полимерным покрытием, содержащим биоактивное вещество</a:t>
            </a:r>
          </a:p>
        </p:txBody>
      </p:sp>
      <p:grpSp>
        <p:nvGrpSpPr>
          <p:cNvPr id="25" name="object 25"/>
          <p:cNvGrpSpPr/>
          <p:nvPr/>
        </p:nvGrpSpPr>
        <p:grpSpPr>
          <a:xfrm>
            <a:off x="782777" y="2977895"/>
            <a:ext cx="8994775" cy="1259205"/>
            <a:chOff x="782777" y="2977895"/>
            <a:chExt cx="8994775" cy="1259205"/>
          </a:xfrm>
        </p:grpSpPr>
        <p:sp>
          <p:nvSpPr>
            <p:cNvPr id="26" name="object 26"/>
            <p:cNvSpPr/>
            <p:nvPr/>
          </p:nvSpPr>
          <p:spPr>
            <a:xfrm>
              <a:off x="789127" y="2984245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8" y="3879"/>
                  </a:lnTo>
                  <a:lnTo>
                    <a:pt x="202866" y="15112"/>
                  </a:lnTo>
                  <a:lnTo>
                    <a:pt x="160307" y="33089"/>
                  </a:lnTo>
                  <a:lnTo>
                    <a:pt x="121441" y="57200"/>
                  </a:lnTo>
                  <a:lnTo>
                    <a:pt x="86879" y="86836"/>
                  </a:lnTo>
                  <a:lnTo>
                    <a:pt x="57231" y="121386"/>
                  </a:lnTo>
                  <a:lnTo>
                    <a:pt x="33108" y="160242"/>
                  </a:lnTo>
                  <a:lnTo>
                    <a:pt x="15122" y="202793"/>
                  </a:lnTo>
                  <a:lnTo>
                    <a:pt x="3882" y="248431"/>
                  </a:lnTo>
                  <a:lnTo>
                    <a:pt x="0" y="296544"/>
                  </a:lnTo>
                  <a:lnTo>
                    <a:pt x="3882" y="344662"/>
                  </a:lnTo>
                  <a:lnTo>
                    <a:pt x="15122" y="390309"/>
                  </a:lnTo>
                  <a:lnTo>
                    <a:pt x="33108" y="432875"/>
                  </a:lnTo>
                  <a:lnTo>
                    <a:pt x="57231" y="471748"/>
                  </a:lnTo>
                  <a:lnTo>
                    <a:pt x="86879" y="506317"/>
                  </a:lnTo>
                  <a:lnTo>
                    <a:pt x="121441" y="535971"/>
                  </a:lnTo>
                  <a:lnTo>
                    <a:pt x="160307" y="560099"/>
                  </a:lnTo>
                  <a:lnTo>
                    <a:pt x="202866" y="578090"/>
                  </a:lnTo>
                  <a:lnTo>
                    <a:pt x="248508" y="589333"/>
                  </a:lnTo>
                  <a:lnTo>
                    <a:pt x="296621" y="593216"/>
                  </a:lnTo>
                  <a:lnTo>
                    <a:pt x="344737" y="589333"/>
                  </a:lnTo>
                  <a:lnTo>
                    <a:pt x="390383" y="578090"/>
                  </a:lnTo>
                  <a:lnTo>
                    <a:pt x="432945" y="560099"/>
                  </a:lnTo>
                  <a:lnTo>
                    <a:pt x="471815" y="535971"/>
                  </a:lnTo>
                  <a:lnTo>
                    <a:pt x="506380" y="506317"/>
                  </a:lnTo>
                  <a:lnTo>
                    <a:pt x="536031" y="471748"/>
                  </a:lnTo>
                  <a:lnTo>
                    <a:pt x="560156" y="432875"/>
                  </a:lnTo>
                  <a:lnTo>
                    <a:pt x="578144" y="390309"/>
                  </a:lnTo>
                  <a:lnTo>
                    <a:pt x="589385" y="344662"/>
                  </a:lnTo>
                  <a:lnTo>
                    <a:pt x="593267" y="296544"/>
                  </a:lnTo>
                  <a:lnTo>
                    <a:pt x="589385" y="248431"/>
                  </a:lnTo>
                  <a:lnTo>
                    <a:pt x="578144" y="202793"/>
                  </a:lnTo>
                  <a:lnTo>
                    <a:pt x="560156" y="160242"/>
                  </a:lnTo>
                  <a:lnTo>
                    <a:pt x="536031" y="121386"/>
                  </a:lnTo>
                  <a:lnTo>
                    <a:pt x="506380" y="86836"/>
                  </a:lnTo>
                  <a:lnTo>
                    <a:pt x="471815" y="57200"/>
                  </a:lnTo>
                  <a:lnTo>
                    <a:pt x="432945" y="33089"/>
                  </a:lnTo>
                  <a:lnTo>
                    <a:pt x="390383" y="15112"/>
                  </a:lnTo>
                  <a:lnTo>
                    <a:pt x="344737" y="3879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89127" y="2984245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544"/>
                  </a:moveTo>
                  <a:lnTo>
                    <a:pt x="3882" y="248431"/>
                  </a:lnTo>
                  <a:lnTo>
                    <a:pt x="15122" y="202793"/>
                  </a:lnTo>
                  <a:lnTo>
                    <a:pt x="33108" y="160242"/>
                  </a:lnTo>
                  <a:lnTo>
                    <a:pt x="57231" y="121386"/>
                  </a:lnTo>
                  <a:lnTo>
                    <a:pt x="86879" y="86836"/>
                  </a:lnTo>
                  <a:lnTo>
                    <a:pt x="121441" y="57200"/>
                  </a:lnTo>
                  <a:lnTo>
                    <a:pt x="160307" y="33089"/>
                  </a:lnTo>
                  <a:lnTo>
                    <a:pt x="202866" y="15112"/>
                  </a:lnTo>
                  <a:lnTo>
                    <a:pt x="248508" y="3879"/>
                  </a:lnTo>
                  <a:lnTo>
                    <a:pt x="296621" y="0"/>
                  </a:lnTo>
                  <a:lnTo>
                    <a:pt x="344737" y="3879"/>
                  </a:lnTo>
                  <a:lnTo>
                    <a:pt x="390383" y="15112"/>
                  </a:lnTo>
                  <a:lnTo>
                    <a:pt x="432945" y="33089"/>
                  </a:lnTo>
                  <a:lnTo>
                    <a:pt x="471815" y="57200"/>
                  </a:lnTo>
                  <a:lnTo>
                    <a:pt x="506380" y="86836"/>
                  </a:lnTo>
                  <a:lnTo>
                    <a:pt x="536031" y="121386"/>
                  </a:lnTo>
                  <a:lnTo>
                    <a:pt x="560156" y="160242"/>
                  </a:lnTo>
                  <a:lnTo>
                    <a:pt x="578144" y="202793"/>
                  </a:lnTo>
                  <a:lnTo>
                    <a:pt x="589385" y="248431"/>
                  </a:lnTo>
                  <a:lnTo>
                    <a:pt x="593267" y="296544"/>
                  </a:lnTo>
                  <a:lnTo>
                    <a:pt x="589385" y="344662"/>
                  </a:lnTo>
                  <a:lnTo>
                    <a:pt x="578144" y="390309"/>
                  </a:lnTo>
                  <a:lnTo>
                    <a:pt x="560156" y="432875"/>
                  </a:lnTo>
                  <a:lnTo>
                    <a:pt x="536031" y="471748"/>
                  </a:lnTo>
                  <a:lnTo>
                    <a:pt x="506380" y="506317"/>
                  </a:lnTo>
                  <a:lnTo>
                    <a:pt x="471815" y="535971"/>
                  </a:lnTo>
                  <a:lnTo>
                    <a:pt x="432945" y="560099"/>
                  </a:lnTo>
                  <a:lnTo>
                    <a:pt x="390383" y="578090"/>
                  </a:lnTo>
                  <a:lnTo>
                    <a:pt x="344737" y="589333"/>
                  </a:lnTo>
                  <a:lnTo>
                    <a:pt x="296621" y="593216"/>
                  </a:lnTo>
                  <a:lnTo>
                    <a:pt x="248508" y="589333"/>
                  </a:lnTo>
                  <a:lnTo>
                    <a:pt x="202866" y="578090"/>
                  </a:lnTo>
                  <a:lnTo>
                    <a:pt x="160307" y="560099"/>
                  </a:lnTo>
                  <a:lnTo>
                    <a:pt x="121441" y="535971"/>
                  </a:lnTo>
                  <a:lnTo>
                    <a:pt x="86879" y="506317"/>
                  </a:lnTo>
                  <a:lnTo>
                    <a:pt x="57231" y="471748"/>
                  </a:lnTo>
                  <a:lnTo>
                    <a:pt x="33108" y="432875"/>
                  </a:lnTo>
                  <a:lnTo>
                    <a:pt x="15122" y="390309"/>
                  </a:lnTo>
                  <a:lnTo>
                    <a:pt x="3882" y="344662"/>
                  </a:lnTo>
                  <a:lnTo>
                    <a:pt x="0" y="296544"/>
                  </a:lnTo>
                  <a:close/>
                </a:path>
              </a:pathLst>
            </a:custGeom>
            <a:grpFill/>
            <a:ln w="12700">
              <a:solidFill>
                <a:srgbClr val="58B1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160957" y="3755770"/>
              <a:ext cx="8609965" cy="474980"/>
            </a:xfrm>
            <a:custGeom>
              <a:avLst/>
              <a:gdLst/>
              <a:ahLst/>
              <a:cxnLst/>
              <a:rect l="l" t="t" r="r" b="b"/>
              <a:pathLst>
                <a:path w="8609965" h="474979">
                  <a:moveTo>
                    <a:pt x="8609711" y="0"/>
                  </a:moveTo>
                  <a:lnTo>
                    <a:pt x="0" y="0"/>
                  </a:lnTo>
                  <a:lnTo>
                    <a:pt x="0" y="474598"/>
                  </a:lnTo>
                  <a:lnTo>
                    <a:pt x="8609711" y="474598"/>
                  </a:lnTo>
                  <a:lnTo>
                    <a:pt x="8609711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160957" y="3755770"/>
              <a:ext cx="8609965" cy="474980"/>
            </a:xfrm>
            <a:custGeom>
              <a:avLst/>
              <a:gdLst/>
              <a:ahLst/>
              <a:cxnLst/>
              <a:rect l="l" t="t" r="r" b="b"/>
              <a:pathLst>
                <a:path w="8609965" h="474979">
                  <a:moveTo>
                    <a:pt x="0" y="474598"/>
                  </a:moveTo>
                  <a:lnTo>
                    <a:pt x="8609711" y="474598"/>
                  </a:lnTo>
                  <a:lnTo>
                    <a:pt x="8609711" y="0"/>
                  </a:lnTo>
                  <a:lnTo>
                    <a:pt x="0" y="0"/>
                  </a:lnTo>
                  <a:lnTo>
                    <a:pt x="0" y="474598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1525016" y="3755516"/>
            <a:ext cx="7847584" cy="4231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1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Аутопластика свободным лоскутом конъюнктивы;</a:t>
            </a:r>
          </a:p>
          <a:p>
            <a:pPr marL="12700">
              <a:lnSpc>
                <a:spcPts val="1610"/>
              </a:lnSpc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Лазерная коагуляция глазного дна в навигационном режиме с мультимодальной </a:t>
            </a:r>
            <a:r>
              <a:rPr sz="14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</a:t>
            </a:r>
            <a:r>
              <a:rPr lang="ru-RU"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endParaRPr sz="14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782777" y="3690111"/>
            <a:ext cx="8994775" cy="1971039"/>
            <a:chOff x="782777" y="3690111"/>
            <a:chExt cx="8994775" cy="1971039"/>
          </a:xfrm>
        </p:grpSpPr>
        <p:sp>
          <p:nvSpPr>
            <p:cNvPr id="32" name="object 32"/>
            <p:cNvSpPr/>
            <p:nvPr/>
          </p:nvSpPr>
          <p:spPr>
            <a:xfrm>
              <a:off x="864336" y="3696461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5" y="3883"/>
                  </a:lnTo>
                  <a:lnTo>
                    <a:pt x="202861" y="15126"/>
                  </a:lnTo>
                  <a:lnTo>
                    <a:pt x="160301" y="33117"/>
                  </a:lnTo>
                  <a:lnTo>
                    <a:pt x="121435" y="57245"/>
                  </a:lnTo>
                  <a:lnTo>
                    <a:pt x="86874" y="86899"/>
                  </a:lnTo>
                  <a:lnTo>
                    <a:pt x="57227" y="121468"/>
                  </a:lnTo>
                  <a:lnTo>
                    <a:pt x="33106" y="160341"/>
                  </a:lnTo>
                  <a:lnTo>
                    <a:pt x="15120" y="202907"/>
                  </a:lnTo>
                  <a:lnTo>
                    <a:pt x="3881" y="248554"/>
                  </a:lnTo>
                  <a:lnTo>
                    <a:pt x="0" y="296671"/>
                  </a:lnTo>
                  <a:lnTo>
                    <a:pt x="3881" y="344785"/>
                  </a:lnTo>
                  <a:lnTo>
                    <a:pt x="15120" y="390423"/>
                  </a:lnTo>
                  <a:lnTo>
                    <a:pt x="33106" y="432974"/>
                  </a:lnTo>
                  <a:lnTo>
                    <a:pt x="57227" y="471830"/>
                  </a:lnTo>
                  <a:lnTo>
                    <a:pt x="86874" y="506380"/>
                  </a:lnTo>
                  <a:lnTo>
                    <a:pt x="121435" y="536016"/>
                  </a:lnTo>
                  <a:lnTo>
                    <a:pt x="160301" y="560127"/>
                  </a:lnTo>
                  <a:lnTo>
                    <a:pt x="202861" y="578104"/>
                  </a:lnTo>
                  <a:lnTo>
                    <a:pt x="248505" y="589337"/>
                  </a:lnTo>
                  <a:lnTo>
                    <a:pt x="296621" y="593217"/>
                  </a:lnTo>
                  <a:lnTo>
                    <a:pt x="344724" y="589337"/>
                  </a:lnTo>
                  <a:lnTo>
                    <a:pt x="390361" y="578104"/>
                  </a:lnTo>
                  <a:lnTo>
                    <a:pt x="432918" y="560127"/>
                  </a:lnTo>
                  <a:lnTo>
                    <a:pt x="471784" y="536016"/>
                  </a:lnTo>
                  <a:lnTo>
                    <a:pt x="506349" y="506380"/>
                  </a:lnTo>
                  <a:lnTo>
                    <a:pt x="536000" y="471830"/>
                  </a:lnTo>
                  <a:lnTo>
                    <a:pt x="560126" y="432974"/>
                  </a:lnTo>
                  <a:lnTo>
                    <a:pt x="578116" y="390423"/>
                  </a:lnTo>
                  <a:lnTo>
                    <a:pt x="589359" y="344785"/>
                  </a:lnTo>
                  <a:lnTo>
                    <a:pt x="593242" y="296671"/>
                  </a:lnTo>
                  <a:lnTo>
                    <a:pt x="589359" y="248554"/>
                  </a:lnTo>
                  <a:lnTo>
                    <a:pt x="578116" y="202907"/>
                  </a:lnTo>
                  <a:lnTo>
                    <a:pt x="560126" y="160341"/>
                  </a:lnTo>
                  <a:lnTo>
                    <a:pt x="536000" y="121468"/>
                  </a:lnTo>
                  <a:lnTo>
                    <a:pt x="506348" y="86899"/>
                  </a:lnTo>
                  <a:lnTo>
                    <a:pt x="471784" y="57245"/>
                  </a:lnTo>
                  <a:lnTo>
                    <a:pt x="432918" y="33117"/>
                  </a:lnTo>
                  <a:lnTo>
                    <a:pt x="390361" y="15126"/>
                  </a:lnTo>
                  <a:lnTo>
                    <a:pt x="344724" y="3883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64336" y="3696461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671"/>
                  </a:moveTo>
                  <a:lnTo>
                    <a:pt x="3881" y="248554"/>
                  </a:lnTo>
                  <a:lnTo>
                    <a:pt x="15120" y="202907"/>
                  </a:lnTo>
                  <a:lnTo>
                    <a:pt x="33106" y="160341"/>
                  </a:lnTo>
                  <a:lnTo>
                    <a:pt x="57227" y="121468"/>
                  </a:lnTo>
                  <a:lnTo>
                    <a:pt x="86874" y="86899"/>
                  </a:lnTo>
                  <a:lnTo>
                    <a:pt x="121435" y="57245"/>
                  </a:lnTo>
                  <a:lnTo>
                    <a:pt x="160301" y="33117"/>
                  </a:lnTo>
                  <a:lnTo>
                    <a:pt x="202861" y="15126"/>
                  </a:lnTo>
                  <a:lnTo>
                    <a:pt x="248505" y="3883"/>
                  </a:lnTo>
                  <a:lnTo>
                    <a:pt x="296621" y="0"/>
                  </a:lnTo>
                  <a:lnTo>
                    <a:pt x="344724" y="3883"/>
                  </a:lnTo>
                  <a:lnTo>
                    <a:pt x="390361" y="15126"/>
                  </a:lnTo>
                  <a:lnTo>
                    <a:pt x="432918" y="33117"/>
                  </a:lnTo>
                  <a:lnTo>
                    <a:pt x="471784" y="57245"/>
                  </a:lnTo>
                  <a:lnTo>
                    <a:pt x="506348" y="86899"/>
                  </a:lnTo>
                  <a:lnTo>
                    <a:pt x="536000" y="121468"/>
                  </a:lnTo>
                  <a:lnTo>
                    <a:pt x="560126" y="160341"/>
                  </a:lnTo>
                  <a:lnTo>
                    <a:pt x="578116" y="202907"/>
                  </a:lnTo>
                  <a:lnTo>
                    <a:pt x="589359" y="248554"/>
                  </a:lnTo>
                  <a:lnTo>
                    <a:pt x="593242" y="296671"/>
                  </a:lnTo>
                  <a:lnTo>
                    <a:pt x="589359" y="344785"/>
                  </a:lnTo>
                  <a:lnTo>
                    <a:pt x="578116" y="390423"/>
                  </a:lnTo>
                  <a:lnTo>
                    <a:pt x="560126" y="432974"/>
                  </a:lnTo>
                  <a:lnTo>
                    <a:pt x="536000" y="471830"/>
                  </a:lnTo>
                  <a:lnTo>
                    <a:pt x="506349" y="506380"/>
                  </a:lnTo>
                  <a:lnTo>
                    <a:pt x="471784" y="536016"/>
                  </a:lnTo>
                  <a:lnTo>
                    <a:pt x="432918" y="560127"/>
                  </a:lnTo>
                  <a:lnTo>
                    <a:pt x="390361" y="578104"/>
                  </a:lnTo>
                  <a:lnTo>
                    <a:pt x="344724" y="589337"/>
                  </a:lnTo>
                  <a:lnTo>
                    <a:pt x="296621" y="593217"/>
                  </a:lnTo>
                  <a:lnTo>
                    <a:pt x="248505" y="589337"/>
                  </a:lnTo>
                  <a:lnTo>
                    <a:pt x="202861" y="578104"/>
                  </a:lnTo>
                  <a:lnTo>
                    <a:pt x="160301" y="560127"/>
                  </a:lnTo>
                  <a:lnTo>
                    <a:pt x="121435" y="536016"/>
                  </a:lnTo>
                  <a:lnTo>
                    <a:pt x="86874" y="506380"/>
                  </a:lnTo>
                  <a:lnTo>
                    <a:pt x="57227" y="471830"/>
                  </a:lnTo>
                  <a:lnTo>
                    <a:pt x="33106" y="432974"/>
                  </a:lnTo>
                  <a:lnTo>
                    <a:pt x="15120" y="390423"/>
                  </a:lnTo>
                  <a:lnTo>
                    <a:pt x="3881" y="344785"/>
                  </a:lnTo>
                  <a:lnTo>
                    <a:pt x="0" y="296671"/>
                  </a:lnTo>
                  <a:close/>
                </a:path>
              </a:pathLst>
            </a:custGeom>
            <a:grpFill/>
            <a:ln w="12700">
              <a:solidFill>
                <a:srgbClr val="58B1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085748" y="4468113"/>
              <a:ext cx="8684895" cy="474980"/>
            </a:xfrm>
            <a:custGeom>
              <a:avLst/>
              <a:gdLst/>
              <a:ahLst/>
              <a:cxnLst/>
              <a:rect l="l" t="t" r="r" b="b"/>
              <a:pathLst>
                <a:path w="8684895" h="474979">
                  <a:moveTo>
                    <a:pt x="8684895" y="0"/>
                  </a:moveTo>
                  <a:lnTo>
                    <a:pt x="0" y="0"/>
                  </a:lnTo>
                  <a:lnTo>
                    <a:pt x="0" y="474599"/>
                  </a:lnTo>
                  <a:lnTo>
                    <a:pt x="8684895" y="474599"/>
                  </a:lnTo>
                  <a:lnTo>
                    <a:pt x="8684895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85748" y="4468113"/>
              <a:ext cx="8684895" cy="474980"/>
            </a:xfrm>
            <a:custGeom>
              <a:avLst/>
              <a:gdLst/>
              <a:ahLst/>
              <a:cxnLst/>
              <a:rect l="l" t="t" r="r" b="b"/>
              <a:pathLst>
                <a:path w="8684895" h="474979">
                  <a:moveTo>
                    <a:pt x="0" y="474599"/>
                  </a:moveTo>
                  <a:lnTo>
                    <a:pt x="8684895" y="474599"/>
                  </a:lnTo>
                  <a:lnTo>
                    <a:pt x="8684895" y="0"/>
                  </a:lnTo>
                  <a:lnTo>
                    <a:pt x="0" y="0"/>
                  </a:lnTo>
                  <a:lnTo>
                    <a:pt x="0" y="47459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89127" y="4408804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8" y="3883"/>
                  </a:lnTo>
                  <a:lnTo>
                    <a:pt x="202866" y="15126"/>
                  </a:lnTo>
                  <a:lnTo>
                    <a:pt x="160307" y="33117"/>
                  </a:lnTo>
                  <a:lnTo>
                    <a:pt x="121441" y="57245"/>
                  </a:lnTo>
                  <a:lnTo>
                    <a:pt x="86879" y="86899"/>
                  </a:lnTo>
                  <a:lnTo>
                    <a:pt x="57231" y="121468"/>
                  </a:lnTo>
                  <a:lnTo>
                    <a:pt x="33108" y="160341"/>
                  </a:lnTo>
                  <a:lnTo>
                    <a:pt x="15122" y="202907"/>
                  </a:lnTo>
                  <a:lnTo>
                    <a:pt x="3882" y="248554"/>
                  </a:lnTo>
                  <a:lnTo>
                    <a:pt x="0" y="296672"/>
                  </a:lnTo>
                  <a:lnTo>
                    <a:pt x="3882" y="344785"/>
                  </a:lnTo>
                  <a:lnTo>
                    <a:pt x="15122" y="390423"/>
                  </a:lnTo>
                  <a:lnTo>
                    <a:pt x="33108" y="432974"/>
                  </a:lnTo>
                  <a:lnTo>
                    <a:pt x="57231" y="471830"/>
                  </a:lnTo>
                  <a:lnTo>
                    <a:pt x="86879" y="506380"/>
                  </a:lnTo>
                  <a:lnTo>
                    <a:pt x="121441" y="536016"/>
                  </a:lnTo>
                  <a:lnTo>
                    <a:pt x="160307" y="560127"/>
                  </a:lnTo>
                  <a:lnTo>
                    <a:pt x="202866" y="578104"/>
                  </a:lnTo>
                  <a:lnTo>
                    <a:pt x="248508" y="589337"/>
                  </a:lnTo>
                  <a:lnTo>
                    <a:pt x="296621" y="593217"/>
                  </a:lnTo>
                  <a:lnTo>
                    <a:pt x="344737" y="589337"/>
                  </a:lnTo>
                  <a:lnTo>
                    <a:pt x="390383" y="578104"/>
                  </a:lnTo>
                  <a:lnTo>
                    <a:pt x="432945" y="560127"/>
                  </a:lnTo>
                  <a:lnTo>
                    <a:pt x="471815" y="536016"/>
                  </a:lnTo>
                  <a:lnTo>
                    <a:pt x="506380" y="506380"/>
                  </a:lnTo>
                  <a:lnTo>
                    <a:pt x="536031" y="471830"/>
                  </a:lnTo>
                  <a:lnTo>
                    <a:pt x="560156" y="432974"/>
                  </a:lnTo>
                  <a:lnTo>
                    <a:pt x="578144" y="390423"/>
                  </a:lnTo>
                  <a:lnTo>
                    <a:pt x="589385" y="344785"/>
                  </a:lnTo>
                  <a:lnTo>
                    <a:pt x="593267" y="296672"/>
                  </a:lnTo>
                  <a:lnTo>
                    <a:pt x="589385" y="248554"/>
                  </a:lnTo>
                  <a:lnTo>
                    <a:pt x="578144" y="202907"/>
                  </a:lnTo>
                  <a:lnTo>
                    <a:pt x="560156" y="160341"/>
                  </a:lnTo>
                  <a:lnTo>
                    <a:pt x="536031" y="121468"/>
                  </a:lnTo>
                  <a:lnTo>
                    <a:pt x="506380" y="86899"/>
                  </a:lnTo>
                  <a:lnTo>
                    <a:pt x="471815" y="57245"/>
                  </a:lnTo>
                  <a:lnTo>
                    <a:pt x="432945" y="33117"/>
                  </a:lnTo>
                  <a:lnTo>
                    <a:pt x="390383" y="15126"/>
                  </a:lnTo>
                  <a:lnTo>
                    <a:pt x="344737" y="3883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789127" y="4408804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672"/>
                  </a:moveTo>
                  <a:lnTo>
                    <a:pt x="3882" y="248554"/>
                  </a:lnTo>
                  <a:lnTo>
                    <a:pt x="15122" y="202907"/>
                  </a:lnTo>
                  <a:lnTo>
                    <a:pt x="33108" y="160341"/>
                  </a:lnTo>
                  <a:lnTo>
                    <a:pt x="57231" y="121468"/>
                  </a:lnTo>
                  <a:lnTo>
                    <a:pt x="86879" y="86899"/>
                  </a:lnTo>
                  <a:lnTo>
                    <a:pt x="121441" y="57245"/>
                  </a:lnTo>
                  <a:lnTo>
                    <a:pt x="160307" y="33117"/>
                  </a:lnTo>
                  <a:lnTo>
                    <a:pt x="202866" y="15126"/>
                  </a:lnTo>
                  <a:lnTo>
                    <a:pt x="248508" y="3883"/>
                  </a:lnTo>
                  <a:lnTo>
                    <a:pt x="296621" y="0"/>
                  </a:lnTo>
                  <a:lnTo>
                    <a:pt x="344737" y="3883"/>
                  </a:lnTo>
                  <a:lnTo>
                    <a:pt x="390383" y="15126"/>
                  </a:lnTo>
                  <a:lnTo>
                    <a:pt x="432945" y="33117"/>
                  </a:lnTo>
                  <a:lnTo>
                    <a:pt x="471815" y="57245"/>
                  </a:lnTo>
                  <a:lnTo>
                    <a:pt x="506380" y="86899"/>
                  </a:lnTo>
                  <a:lnTo>
                    <a:pt x="536031" y="121468"/>
                  </a:lnTo>
                  <a:lnTo>
                    <a:pt x="560156" y="160341"/>
                  </a:lnTo>
                  <a:lnTo>
                    <a:pt x="578144" y="202907"/>
                  </a:lnTo>
                  <a:lnTo>
                    <a:pt x="589385" y="248554"/>
                  </a:lnTo>
                  <a:lnTo>
                    <a:pt x="593267" y="296672"/>
                  </a:lnTo>
                  <a:lnTo>
                    <a:pt x="589385" y="344785"/>
                  </a:lnTo>
                  <a:lnTo>
                    <a:pt x="578144" y="390423"/>
                  </a:lnTo>
                  <a:lnTo>
                    <a:pt x="560156" y="432974"/>
                  </a:lnTo>
                  <a:lnTo>
                    <a:pt x="536031" y="471830"/>
                  </a:lnTo>
                  <a:lnTo>
                    <a:pt x="506380" y="506380"/>
                  </a:lnTo>
                  <a:lnTo>
                    <a:pt x="471815" y="536016"/>
                  </a:lnTo>
                  <a:lnTo>
                    <a:pt x="432945" y="560127"/>
                  </a:lnTo>
                  <a:lnTo>
                    <a:pt x="390383" y="578104"/>
                  </a:lnTo>
                  <a:lnTo>
                    <a:pt x="344737" y="589337"/>
                  </a:lnTo>
                  <a:lnTo>
                    <a:pt x="296621" y="593217"/>
                  </a:lnTo>
                  <a:lnTo>
                    <a:pt x="248508" y="589337"/>
                  </a:lnTo>
                  <a:lnTo>
                    <a:pt x="202866" y="578104"/>
                  </a:lnTo>
                  <a:lnTo>
                    <a:pt x="160307" y="560127"/>
                  </a:lnTo>
                  <a:lnTo>
                    <a:pt x="121441" y="536016"/>
                  </a:lnTo>
                  <a:lnTo>
                    <a:pt x="86879" y="506380"/>
                  </a:lnTo>
                  <a:lnTo>
                    <a:pt x="57231" y="471830"/>
                  </a:lnTo>
                  <a:lnTo>
                    <a:pt x="33108" y="432974"/>
                  </a:lnTo>
                  <a:lnTo>
                    <a:pt x="15122" y="390423"/>
                  </a:lnTo>
                  <a:lnTo>
                    <a:pt x="3882" y="344785"/>
                  </a:lnTo>
                  <a:lnTo>
                    <a:pt x="0" y="296672"/>
                  </a:lnTo>
                  <a:close/>
                </a:path>
              </a:pathLst>
            </a:custGeom>
            <a:grpFill/>
            <a:ln w="12699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50226" y="5179910"/>
              <a:ext cx="8920480" cy="474980"/>
            </a:xfrm>
            <a:custGeom>
              <a:avLst/>
              <a:gdLst/>
              <a:ahLst/>
              <a:cxnLst/>
              <a:rect l="l" t="t" r="r" b="b"/>
              <a:pathLst>
                <a:path w="8920480" h="474979">
                  <a:moveTo>
                    <a:pt x="8920480" y="0"/>
                  </a:moveTo>
                  <a:lnTo>
                    <a:pt x="0" y="0"/>
                  </a:lnTo>
                  <a:lnTo>
                    <a:pt x="0" y="474599"/>
                  </a:lnTo>
                  <a:lnTo>
                    <a:pt x="8920480" y="474599"/>
                  </a:lnTo>
                  <a:lnTo>
                    <a:pt x="8920480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50226" y="5179910"/>
              <a:ext cx="8920480" cy="474980"/>
            </a:xfrm>
            <a:custGeom>
              <a:avLst/>
              <a:gdLst/>
              <a:ahLst/>
              <a:cxnLst/>
              <a:rect l="l" t="t" r="r" b="b"/>
              <a:pathLst>
                <a:path w="8920480" h="474979">
                  <a:moveTo>
                    <a:pt x="0" y="474599"/>
                  </a:moveTo>
                  <a:lnTo>
                    <a:pt x="8920480" y="474599"/>
                  </a:lnTo>
                  <a:lnTo>
                    <a:pt x="8920480" y="0"/>
                  </a:lnTo>
                  <a:lnTo>
                    <a:pt x="0" y="0"/>
                  </a:lnTo>
                  <a:lnTo>
                    <a:pt x="0" y="47459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1214424" y="5179822"/>
            <a:ext cx="8158176" cy="43497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70"/>
              </a:spcBef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Радиочастотная абляция проводящих путей и аритмогенных зон сердца, эндоваскулярным доступом с использованием навигационной системы картирования сердца</a:t>
            </a:r>
          </a:p>
        </p:txBody>
      </p:sp>
      <p:grpSp>
        <p:nvGrpSpPr>
          <p:cNvPr id="41" name="object 41"/>
          <p:cNvGrpSpPr/>
          <p:nvPr/>
        </p:nvGrpSpPr>
        <p:grpSpPr>
          <a:xfrm>
            <a:off x="414096" y="5114290"/>
            <a:ext cx="9363075" cy="1235710"/>
            <a:chOff x="414096" y="5114290"/>
            <a:chExt cx="9363075" cy="1235710"/>
          </a:xfrm>
        </p:grpSpPr>
        <p:sp>
          <p:nvSpPr>
            <p:cNvPr id="42" name="object 42"/>
            <p:cNvSpPr/>
            <p:nvPr/>
          </p:nvSpPr>
          <p:spPr>
            <a:xfrm>
              <a:off x="553605" y="5120640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8" y="3879"/>
                  </a:lnTo>
                  <a:lnTo>
                    <a:pt x="202866" y="15113"/>
                  </a:lnTo>
                  <a:lnTo>
                    <a:pt x="160307" y="33089"/>
                  </a:lnTo>
                  <a:lnTo>
                    <a:pt x="121441" y="57200"/>
                  </a:lnTo>
                  <a:lnTo>
                    <a:pt x="86879" y="86836"/>
                  </a:lnTo>
                  <a:lnTo>
                    <a:pt x="57231" y="121386"/>
                  </a:lnTo>
                  <a:lnTo>
                    <a:pt x="33108" y="160242"/>
                  </a:lnTo>
                  <a:lnTo>
                    <a:pt x="15122" y="202793"/>
                  </a:lnTo>
                  <a:lnTo>
                    <a:pt x="3882" y="248431"/>
                  </a:lnTo>
                  <a:lnTo>
                    <a:pt x="0" y="296545"/>
                  </a:lnTo>
                  <a:lnTo>
                    <a:pt x="3882" y="344661"/>
                  </a:lnTo>
                  <a:lnTo>
                    <a:pt x="15122" y="390306"/>
                  </a:lnTo>
                  <a:lnTo>
                    <a:pt x="33108" y="432869"/>
                  </a:lnTo>
                  <a:lnTo>
                    <a:pt x="57231" y="471739"/>
                  </a:lnTo>
                  <a:lnTo>
                    <a:pt x="86879" y="506304"/>
                  </a:lnTo>
                  <a:lnTo>
                    <a:pt x="121441" y="535955"/>
                  </a:lnTo>
                  <a:lnTo>
                    <a:pt x="160307" y="560079"/>
                  </a:lnTo>
                  <a:lnTo>
                    <a:pt x="202866" y="578068"/>
                  </a:lnTo>
                  <a:lnTo>
                    <a:pt x="248508" y="589308"/>
                  </a:lnTo>
                  <a:lnTo>
                    <a:pt x="296621" y="593191"/>
                  </a:lnTo>
                  <a:lnTo>
                    <a:pt x="344737" y="589308"/>
                  </a:lnTo>
                  <a:lnTo>
                    <a:pt x="390380" y="578068"/>
                  </a:lnTo>
                  <a:lnTo>
                    <a:pt x="432940" y="560079"/>
                  </a:lnTo>
                  <a:lnTo>
                    <a:pt x="471806" y="535955"/>
                  </a:lnTo>
                  <a:lnTo>
                    <a:pt x="506368" y="506304"/>
                  </a:lnTo>
                  <a:lnTo>
                    <a:pt x="536014" y="471739"/>
                  </a:lnTo>
                  <a:lnTo>
                    <a:pt x="560136" y="432869"/>
                  </a:lnTo>
                  <a:lnTo>
                    <a:pt x="578121" y="390306"/>
                  </a:lnTo>
                  <a:lnTo>
                    <a:pt x="589360" y="344661"/>
                  </a:lnTo>
                  <a:lnTo>
                    <a:pt x="593242" y="296545"/>
                  </a:lnTo>
                  <a:lnTo>
                    <a:pt x="589360" y="248431"/>
                  </a:lnTo>
                  <a:lnTo>
                    <a:pt x="578121" y="202793"/>
                  </a:lnTo>
                  <a:lnTo>
                    <a:pt x="560136" y="160242"/>
                  </a:lnTo>
                  <a:lnTo>
                    <a:pt x="536014" y="121386"/>
                  </a:lnTo>
                  <a:lnTo>
                    <a:pt x="506368" y="86836"/>
                  </a:lnTo>
                  <a:lnTo>
                    <a:pt x="471806" y="57200"/>
                  </a:lnTo>
                  <a:lnTo>
                    <a:pt x="432940" y="33089"/>
                  </a:lnTo>
                  <a:lnTo>
                    <a:pt x="390380" y="15112"/>
                  </a:lnTo>
                  <a:lnTo>
                    <a:pt x="344737" y="3879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53605" y="5120640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545"/>
                  </a:moveTo>
                  <a:lnTo>
                    <a:pt x="3882" y="248431"/>
                  </a:lnTo>
                  <a:lnTo>
                    <a:pt x="15122" y="202793"/>
                  </a:lnTo>
                  <a:lnTo>
                    <a:pt x="33108" y="160242"/>
                  </a:lnTo>
                  <a:lnTo>
                    <a:pt x="57231" y="121386"/>
                  </a:lnTo>
                  <a:lnTo>
                    <a:pt x="86879" y="86836"/>
                  </a:lnTo>
                  <a:lnTo>
                    <a:pt x="121441" y="57200"/>
                  </a:lnTo>
                  <a:lnTo>
                    <a:pt x="160307" y="33089"/>
                  </a:lnTo>
                  <a:lnTo>
                    <a:pt x="202866" y="15113"/>
                  </a:lnTo>
                  <a:lnTo>
                    <a:pt x="248508" y="3879"/>
                  </a:lnTo>
                  <a:lnTo>
                    <a:pt x="296621" y="0"/>
                  </a:lnTo>
                  <a:lnTo>
                    <a:pt x="344737" y="3879"/>
                  </a:lnTo>
                  <a:lnTo>
                    <a:pt x="390380" y="15112"/>
                  </a:lnTo>
                  <a:lnTo>
                    <a:pt x="432940" y="33089"/>
                  </a:lnTo>
                  <a:lnTo>
                    <a:pt x="471806" y="57200"/>
                  </a:lnTo>
                  <a:lnTo>
                    <a:pt x="506368" y="86836"/>
                  </a:lnTo>
                  <a:lnTo>
                    <a:pt x="536014" y="121386"/>
                  </a:lnTo>
                  <a:lnTo>
                    <a:pt x="560136" y="160242"/>
                  </a:lnTo>
                  <a:lnTo>
                    <a:pt x="578121" y="202793"/>
                  </a:lnTo>
                  <a:lnTo>
                    <a:pt x="589360" y="248431"/>
                  </a:lnTo>
                  <a:lnTo>
                    <a:pt x="593242" y="296545"/>
                  </a:lnTo>
                  <a:lnTo>
                    <a:pt x="589360" y="344661"/>
                  </a:lnTo>
                  <a:lnTo>
                    <a:pt x="578121" y="390306"/>
                  </a:lnTo>
                  <a:lnTo>
                    <a:pt x="560136" y="432869"/>
                  </a:lnTo>
                  <a:lnTo>
                    <a:pt x="536014" y="471739"/>
                  </a:lnTo>
                  <a:lnTo>
                    <a:pt x="506368" y="506304"/>
                  </a:lnTo>
                  <a:lnTo>
                    <a:pt x="471806" y="535955"/>
                  </a:lnTo>
                  <a:lnTo>
                    <a:pt x="432940" y="560079"/>
                  </a:lnTo>
                  <a:lnTo>
                    <a:pt x="390380" y="578068"/>
                  </a:lnTo>
                  <a:lnTo>
                    <a:pt x="344737" y="589308"/>
                  </a:lnTo>
                  <a:lnTo>
                    <a:pt x="296621" y="593191"/>
                  </a:lnTo>
                  <a:lnTo>
                    <a:pt x="248508" y="589308"/>
                  </a:lnTo>
                  <a:lnTo>
                    <a:pt x="202866" y="578068"/>
                  </a:lnTo>
                  <a:lnTo>
                    <a:pt x="160307" y="560079"/>
                  </a:lnTo>
                  <a:lnTo>
                    <a:pt x="121441" y="535955"/>
                  </a:lnTo>
                  <a:lnTo>
                    <a:pt x="86879" y="506304"/>
                  </a:lnTo>
                  <a:lnTo>
                    <a:pt x="57231" y="471739"/>
                  </a:lnTo>
                  <a:lnTo>
                    <a:pt x="33108" y="432869"/>
                  </a:lnTo>
                  <a:lnTo>
                    <a:pt x="15122" y="390306"/>
                  </a:lnTo>
                  <a:lnTo>
                    <a:pt x="3882" y="344661"/>
                  </a:lnTo>
                  <a:lnTo>
                    <a:pt x="0" y="296545"/>
                  </a:lnTo>
                  <a:close/>
                </a:path>
              </a:pathLst>
            </a:custGeom>
            <a:grpFill/>
            <a:ln w="12700">
              <a:solidFill>
                <a:srgbClr val="58B1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20446" y="5868974"/>
              <a:ext cx="9350375" cy="474980"/>
            </a:xfrm>
            <a:custGeom>
              <a:avLst/>
              <a:gdLst/>
              <a:ahLst/>
              <a:cxnLst/>
              <a:rect l="l" t="t" r="r" b="b"/>
              <a:pathLst>
                <a:path w="9350375" h="474979">
                  <a:moveTo>
                    <a:pt x="9350248" y="0"/>
                  </a:moveTo>
                  <a:lnTo>
                    <a:pt x="0" y="0"/>
                  </a:lnTo>
                  <a:lnTo>
                    <a:pt x="0" y="474598"/>
                  </a:lnTo>
                  <a:lnTo>
                    <a:pt x="9350248" y="474598"/>
                  </a:lnTo>
                  <a:lnTo>
                    <a:pt x="9350248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20446" y="5868974"/>
              <a:ext cx="9350375" cy="474980"/>
            </a:xfrm>
            <a:custGeom>
              <a:avLst/>
              <a:gdLst/>
              <a:ahLst/>
              <a:cxnLst/>
              <a:rect l="l" t="t" r="r" b="b"/>
              <a:pathLst>
                <a:path w="9350375" h="474979">
                  <a:moveTo>
                    <a:pt x="0" y="474598"/>
                  </a:moveTo>
                  <a:lnTo>
                    <a:pt x="9350248" y="474598"/>
                  </a:lnTo>
                  <a:lnTo>
                    <a:pt x="9350248" y="0"/>
                  </a:lnTo>
                  <a:lnTo>
                    <a:pt x="0" y="0"/>
                  </a:lnTo>
                  <a:lnTo>
                    <a:pt x="0" y="474598"/>
                  </a:lnTo>
                  <a:close/>
                </a:path>
              </a:pathLst>
            </a:custGeom>
            <a:grpFill/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784656" y="5869025"/>
            <a:ext cx="8985986" cy="43497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70"/>
              </a:spcBef>
            </a:pP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Лапароскопическая продольная резекция желудка; Лапароскопическое билиопанкреатическое шунтирование; Лапароскопическое гастрошунтирование</a:t>
            </a:r>
          </a:p>
        </p:txBody>
      </p:sp>
      <p:grpSp>
        <p:nvGrpSpPr>
          <p:cNvPr id="47" name="object 47"/>
          <p:cNvGrpSpPr/>
          <p:nvPr/>
        </p:nvGrpSpPr>
        <p:grpSpPr>
          <a:xfrm>
            <a:off x="112936" y="1566672"/>
            <a:ext cx="610870" cy="4866005"/>
            <a:chOff x="112936" y="1566672"/>
            <a:chExt cx="610870" cy="4866005"/>
          </a:xfrm>
        </p:grpSpPr>
        <p:sp>
          <p:nvSpPr>
            <p:cNvPr id="48" name="object 48"/>
            <p:cNvSpPr/>
            <p:nvPr/>
          </p:nvSpPr>
          <p:spPr>
            <a:xfrm>
              <a:off x="123825" y="5832894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296621" y="0"/>
                  </a:moveTo>
                  <a:lnTo>
                    <a:pt x="248508" y="3882"/>
                  </a:lnTo>
                  <a:lnTo>
                    <a:pt x="202866" y="15122"/>
                  </a:lnTo>
                  <a:lnTo>
                    <a:pt x="160307" y="33108"/>
                  </a:lnTo>
                  <a:lnTo>
                    <a:pt x="121441" y="57231"/>
                  </a:lnTo>
                  <a:lnTo>
                    <a:pt x="86879" y="86879"/>
                  </a:lnTo>
                  <a:lnTo>
                    <a:pt x="57231" y="121441"/>
                  </a:lnTo>
                  <a:lnTo>
                    <a:pt x="33108" y="160307"/>
                  </a:lnTo>
                  <a:lnTo>
                    <a:pt x="15122" y="202866"/>
                  </a:lnTo>
                  <a:lnTo>
                    <a:pt x="3882" y="248508"/>
                  </a:lnTo>
                  <a:lnTo>
                    <a:pt x="0" y="296621"/>
                  </a:lnTo>
                  <a:lnTo>
                    <a:pt x="3882" y="344734"/>
                  </a:lnTo>
                  <a:lnTo>
                    <a:pt x="15122" y="390375"/>
                  </a:lnTo>
                  <a:lnTo>
                    <a:pt x="33108" y="432934"/>
                  </a:lnTo>
                  <a:lnTo>
                    <a:pt x="57231" y="471800"/>
                  </a:lnTo>
                  <a:lnTo>
                    <a:pt x="86879" y="506363"/>
                  </a:lnTo>
                  <a:lnTo>
                    <a:pt x="121441" y="536011"/>
                  </a:lnTo>
                  <a:lnTo>
                    <a:pt x="160307" y="560133"/>
                  </a:lnTo>
                  <a:lnTo>
                    <a:pt x="202866" y="578120"/>
                  </a:lnTo>
                  <a:lnTo>
                    <a:pt x="248508" y="589360"/>
                  </a:lnTo>
                  <a:lnTo>
                    <a:pt x="296621" y="593242"/>
                  </a:lnTo>
                  <a:lnTo>
                    <a:pt x="344734" y="589360"/>
                  </a:lnTo>
                  <a:lnTo>
                    <a:pt x="390375" y="578120"/>
                  </a:lnTo>
                  <a:lnTo>
                    <a:pt x="432934" y="560133"/>
                  </a:lnTo>
                  <a:lnTo>
                    <a:pt x="471800" y="536011"/>
                  </a:lnTo>
                  <a:lnTo>
                    <a:pt x="506363" y="506363"/>
                  </a:lnTo>
                  <a:lnTo>
                    <a:pt x="536011" y="471800"/>
                  </a:lnTo>
                  <a:lnTo>
                    <a:pt x="560133" y="432934"/>
                  </a:lnTo>
                  <a:lnTo>
                    <a:pt x="578120" y="390375"/>
                  </a:lnTo>
                  <a:lnTo>
                    <a:pt x="589360" y="344734"/>
                  </a:lnTo>
                  <a:lnTo>
                    <a:pt x="593242" y="296621"/>
                  </a:lnTo>
                  <a:lnTo>
                    <a:pt x="589360" y="248508"/>
                  </a:lnTo>
                  <a:lnTo>
                    <a:pt x="578120" y="202866"/>
                  </a:lnTo>
                  <a:lnTo>
                    <a:pt x="560133" y="160307"/>
                  </a:lnTo>
                  <a:lnTo>
                    <a:pt x="536011" y="121441"/>
                  </a:lnTo>
                  <a:lnTo>
                    <a:pt x="506363" y="86879"/>
                  </a:lnTo>
                  <a:lnTo>
                    <a:pt x="471800" y="57231"/>
                  </a:lnTo>
                  <a:lnTo>
                    <a:pt x="432934" y="33108"/>
                  </a:lnTo>
                  <a:lnTo>
                    <a:pt x="390375" y="15122"/>
                  </a:lnTo>
                  <a:lnTo>
                    <a:pt x="344734" y="3882"/>
                  </a:lnTo>
                  <a:lnTo>
                    <a:pt x="296621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23825" y="5832894"/>
              <a:ext cx="593725" cy="593725"/>
            </a:xfrm>
            <a:custGeom>
              <a:avLst/>
              <a:gdLst/>
              <a:ahLst/>
              <a:cxnLst/>
              <a:rect l="l" t="t" r="r" b="b"/>
              <a:pathLst>
                <a:path w="593725" h="593725">
                  <a:moveTo>
                    <a:pt x="0" y="296621"/>
                  </a:moveTo>
                  <a:lnTo>
                    <a:pt x="3882" y="248508"/>
                  </a:lnTo>
                  <a:lnTo>
                    <a:pt x="15122" y="202866"/>
                  </a:lnTo>
                  <a:lnTo>
                    <a:pt x="33108" y="160307"/>
                  </a:lnTo>
                  <a:lnTo>
                    <a:pt x="57231" y="121441"/>
                  </a:lnTo>
                  <a:lnTo>
                    <a:pt x="86879" y="86879"/>
                  </a:lnTo>
                  <a:lnTo>
                    <a:pt x="121441" y="57231"/>
                  </a:lnTo>
                  <a:lnTo>
                    <a:pt x="160307" y="33108"/>
                  </a:lnTo>
                  <a:lnTo>
                    <a:pt x="202866" y="15122"/>
                  </a:lnTo>
                  <a:lnTo>
                    <a:pt x="248508" y="3882"/>
                  </a:lnTo>
                  <a:lnTo>
                    <a:pt x="296621" y="0"/>
                  </a:lnTo>
                  <a:lnTo>
                    <a:pt x="344734" y="3882"/>
                  </a:lnTo>
                  <a:lnTo>
                    <a:pt x="390375" y="15122"/>
                  </a:lnTo>
                  <a:lnTo>
                    <a:pt x="432934" y="33108"/>
                  </a:lnTo>
                  <a:lnTo>
                    <a:pt x="471800" y="57231"/>
                  </a:lnTo>
                  <a:lnTo>
                    <a:pt x="506363" y="86879"/>
                  </a:lnTo>
                  <a:lnTo>
                    <a:pt x="536011" y="121441"/>
                  </a:lnTo>
                  <a:lnTo>
                    <a:pt x="560133" y="160307"/>
                  </a:lnTo>
                  <a:lnTo>
                    <a:pt x="578120" y="202866"/>
                  </a:lnTo>
                  <a:lnTo>
                    <a:pt x="589360" y="248508"/>
                  </a:lnTo>
                  <a:lnTo>
                    <a:pt x="593242" y="296621"/>
                  </a:lnTo>
                  <a:lnTo>
                    <a:pt x="589360" y="344734"/>
                  </a:lnTo>
                  <a:lnTo>
                    <a:pt x="578120" y="390375"/>
                  </a:lnTo>
                  <a:lnTo>
                    <a:pt x="560133" y="432934"/>
                  </a:lnTo>
                  <a:lnTo>
                    <a:pt x="536011" y="471800"/>
                  </a:lnTo>
                  <a:lnTo>
                    <a:pt x="506363" y="506363"/>
                  </a:lnTo>
                  <a:lnTo>
                    <a:pt x="471800" y="536011"/>
                  </a:lnTo>
                  <a:lnTo>
                    <a:pt x="432934" y="560133"/>
                  </a:lnTo>
                  <a:lnTo>
                    <a:pt x="390375" y="578120"/>
                  </a:lnTo>
                  <a:lnTo>
                    <a:pt x="344734" y="589360"/>
                  </a:lnTo>
                  <a:lnTo>
                    <a:pt x="296621" y="593242"/>
                  </a:lnTo>
                  <a:lnTo>
                    <a:pt x="248508" y="589360"/>
                  </a:lnTo>
                  <a:lnTo>
                    <a:pt x="202866" y="578120"/>
                  </a:lnTo>
                  <a:lnTo>
                    <a:pt x="160307" y="560133"/>
                  </a:lnTo>
                  <a:lnTo>
                    <a:pt x="121441" y="536011"/>
                  </a:lnTo>
                  <a:lnTo>
                    <a:pt x="86879" y="506363"/>
                  </a:lnTo>
                  <a:lnTo>
                    <a:pt x="57231" y="471800"/>
                  </a:lnTo>
                  <a:lnTo>
                    <a:pt x="33108" y="432934"/>
                  </a:lnTo>
                  <a:lnTo>
                    <a:pt x="15122" y="390375"/>
                  </a:lnTo>
                  <a:lnTo>
                    <a:pt x="3882" y="344734"/>
                  </a:lnTo>
                  <a:lnTo>
                    <a:pt x="0" y="296621"/>
                  </a:lnTo>
                  <a:close/>
                </a:path>
              </a:pathLst>
            </a:custGeom>
            <a:grpFill/>
            <a:ln w="12700">
              <a:solidFill>
                <a:srgbClr val="58B1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12936" y="1566672"/>
              <a:ext cx="601345" cy="576580"/>
            </a:xfrm>
            <a:custGeom>
              <a:avLst/>
              <a:gdLst/>
              <a:ahLst/>
              <a:cxnLst/>
              <a:rect l="l" t="t" r="r" b="b"/>
              <a:pathLst>
                <a:path w="601345" h="576580">
                  <a:moveTo>
                    <a:pt x="300372" y="0"/>
                  </a:moveTo>
                  <a:lnTo>
                    <a:pt x="251651" y="3768"/>
                  </a:lnTo>
                  <a:lnTo>
                    <a:pt x="205433" y="14679"/>
                  </a:lnTo>
                  <a:lnTo>
                    <a:pt x="162335" y="32140"/>
                  </a:lnTo>
                  <a:lnTo>
                    <a:pt x="122978" y="55558"/>
                  </a:lnTo>
                  <a:lnTo>
                    <a:pt x="87978" y="84343"/>
                  </a:lnTo>
                  <a:lnTo>
                    <a:pt x="57955" y="117902"/>
                  </a:lnTo>
                  <a:lnTo>
                    <a:pt x="33527" y="155643"/>
                  </a:lnTo>
                  <a:lnTo>
                    <a:pt x="15313" y="196973"/>
                  </a:lnTo>
                  <a:lnTo>
                    <a:pt x="3931" y="241302"/>
                  </a:lnTo>
                  <a:lnTo>
                    <a:pt x="0" y="288036"/>
                  </a:lnTo>
                  <a:lnTo>
                    <a:pt x="3931" y="334738"/>
                  </a:lnTo>
                  <a:lnTo>
                    <a:pt x="15313" y="379049"/>
                  </a:lnTo>
                  <a:lnTo>
                    <a:pt x="33527" y="420372"/>
                  </a:lnTo>
                  <a:lnTo>
                    <a:pt x="57955" y="458114"/>
                  </a:lnTo>
                  <a:lnTo>
                    <a:pt x="87978" y="491680"/>
                  </a:lnTo>
                  <a:lnTo>
                    <a:pt x="122978" y="520476"/>
                  </a:lnTo>
                  <a:lnTo>
                    <a:pt x="162335" y="543907"/>
                  </a:lnTo>
                  <a:lnTo>
                    <a:pt x="205433" y="561380"/>
                  </a:lnTo>
                  <a:lnTo>
                    <a:pt x="251651" y="572300"/>
                  </a:lnTo>
                  <a:lnTo>
                    <a:pt x="300372" y="576072"/>
                  </a:lnTo>
                  <a:lnTo>
                    <a:pt x="349093" y="572300"/>
                  </a:lnTo>
                  <a:lnTo>
                    <a:pt x="395311" y="561380"/>
                  </a:lnTo>
                  <a:lnTo>
                    <a:pt x="438408" y="543907"/>
                  </a:lnTo>
                  <a:lnTo>
                    <a:pt x="477765" y="520476"/>
                  </a:lnTo>
                  <a:lnTo>
                    <a:pt x="512764" y="491680"/>
                  </a:lnTo>
                  <a:lnTo>
                    <a:pt x="542786" y="458114"/>
                  </a:lnTo>
                  <a:lnTo>
                    <a:pt x="567213" y="420372"/>
                  </a:lnTo>
                  <a:lnTo>
                    <a:pt x="585427" y="379049"/>
                  </a:lnTo>
                  <a:lnTo>
                    <a:pt x="596809" y="334738"/>
                  </a:lnTo>
                  <a:lnTo>
                    <a:pt x="600740" y="288036"/>
                  </a:lnTo>
                  <a:lnTo>
                    <a:pt x="596809" y="241302"/>
                  </a:lnTo>
                  <a:lnTo>
                    <a:pt x="585427" y="196973"/>
                  </a:lnTo>
                  <a:lnTo>
                    <a:pt x="567213" y="155643"/>
                  </a:lnTo>
                  <a:lnTo>
                    <a:pt x="542786" y="117902"/>
                  </a:lnTo>
                  <a:lnTo>
                    <a:pt x="512764" y="84343"/>
                  </a:lnTo>
                  <a:lnTo>
                    <a:pt x="477765" y="55558"/>
                  </a:lnTo>
                  <a:lnTo>
                    <a:pt x="438408" y="32140"/>
                  </a:lnTo>
                  <a:lnTo>
                    <a:pt x="395311" y="14679"/>
                  </a:lnTo>
                  <a:lnTo>
                    <a:pt x="349093" y="3768"/>
                  </a:lnTo>
                  <a:lnTo>
                    <a:pt x="300372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299720" y="1743202"/>
            <a:ext cx="2260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1-3</a:t>
            </a:r>
            <a:endParaRPr sz="1400" spc="-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37667" y="2288285"/>
            <a:ext cx="601345" cy="576580"/>
          </a:xfrm>
          <a:custGeom>
            <a:avLst/>
            <a:gdLst/>
            <a:ahLst/>
            <a:cxnLst/>
            <a:rect l="l" t="t" r="r" b="b"/>
            <a:pathLst>
              <a:path w="601344" h="576580">
                <a:moveTo>
                  <a:pt x="300367" y="0"/>
                </a:moveTo>
                <a:lnTo>
                  <a:pt x="251646" y="3771"/>
                </a:lnTo>
                <a:lnTo>
                  <a:pt x="205428" y="14691"/>
                </a:lnTo>
                <a:lnTo>
                  <a:pt x="162331" y="32164"/>
                </a:lnTo>
                <a:lnTo>
                  <a:pt x="122974" y="55595"/>
                </a:lnTo>
                <a:lnTo>
                  <a:pt x="87976" y="84391"/>
                </a:lnTo>
                <a:lnTo>
                  <a:pt x="57953" y="117957"/>
                </a:lnTo>
                <a:lnTo>
                  <a:pt x="33526" y="155699"/>
                </a:lnTo>
                <a:lnTo>
                  <a:pt x="15313" y="197022"/>
                </a:lnTo>
                <a:lnTo>
                  <a:pt x="3931" y="241333"/>
                </a:lnTo>
                <a:lnTo>
                  <a:pt x="0" y="288036"/>
                </a:lnTo>
                <a:lnTo>
                  <a:pt x="3931" y="334769"/>
                </a:lnTo>
                <a:lnTo>
                  <a:pt x="15313" y="379098"/>
                </a:lnTo>
                <a:lnTo>
                  <a:pt x="33526" y="420428"/>
                </a:lnTo>
                <a:lnTo>
                  <a:pt x="57953" y="458169"/>
                </a:lnTo>
                <a:lnTo>
                  <a:pt x="87976" y="491728"/>
                </a:lnTo>
                <a:lnTo>
                  <a:pt x="122974" y="520513"/>
                </a:lnTo>
                <a:lnTo>
                  <a:pt x="162331" y="543931"/>
                </a:lnTo>
                <a:lnTo>
                  <a:pt x="205428" y="561392"/>
                </a:lnTo>
                <a:lnTo>
                  <a:pt x="251646" y="572303"/>
                </a:lnTo>
                <a:lnTo>
                  <a:pt x="300367" y="576072"/>
                </a:lnTo>
                <a:lnTo>
                  <a:pt x="349088" y="572303"/>
                </a:lnTo>
                <a:lnTo>
                  <a:pt x="395306" y="561392"/>
                </a:lnTo>
                <a:lnTo>
                  <a:pt x="438403" y="543931"/>
                </a:lnTo>
                <a:lnTo>
                  <a:pt x="477760" y="520513"/>
                </a:lnTo>
                <a:lnTo>
                  <a:pt x="512759" y="491728"/>
                </a:lnTo>
                <a:lnTo>
                  <a:pt x="542781" y="458169"/>
                </a:lnTo>
                <a:lnTo>
                  <a:pt x="567208" y="420428"/>
                </a:lnTo>
                <a:lnTo>
                  <a:pt x="585422" y="379098"/>
                </a:lnTo>
                <a:lnTo>
                  <a:pt x="596804" y="334769"/>
                </a:lnTo>
                <a:lnTo>
                  <a:pt x="600735" y="288036"/>
                </a:lnTo>
                <a:lnTo>
                  <a:pt x="596804" y="241333"/>
                </a:lnTo>
                <a:lnTo>
                  <a:pt x="585422" y="197022"/>
                </a:lnTo>
                <a:lnTo>
                  <a:pt x="567208" y="155699"/>
                </a:lnTo>
                <a:lnTo>
                  <a:pt x="542781" y="117957"/>
                </a:lnTo>
                <a:lnTo>
                  <a:pt x="512759" y="84391"/>
                </a:lnTo>
                <a:lnTo>
                  <a:pt x="477760" y="55595"/>
                </a:lnTo>
                <a:lnTo>
                  <a:pt x="438403" y="32164"/>
                </a:lnTo>
                <a:lnTo>
                  <a:pt x="395306" y="14691"/>
                </a:lnTo>
                <a:lnTo>
                  <a:pt x="349088" y="3771"/>
                </a:lnTo>
                <a:lnTo>
                  <a:pt x="300367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774903" y="2465070"/>
            <a:ext cx="126364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54" name="object 54"/>
          <p:cNvSpPr/>
          <p:nvPr/>
        </p:nvSpPr>
        <p:spPr>
          <a:xfrm>
            <a:off x="777011" y="2990088"/>
            <a:ext cx="600710" cy="576580"/>
          </a:xfrm>
          <a:custGeom>
            <a:avLst/>
            <a:gdLst/>
            <a:ahLst/>
            <a:cxnLst/>
            <a:rect l="l" t="t" r="r" b="b"/>
            <a:pathLst>
              <a:path w="600710" h="576579">
                <a:moveTo>
                  <a:pt x="300367" y="0"/>
                </a:moveTo>
                <a:lnTo>
                  <a:pt x="251646" y="3768"/>
                </a:lnTo>
                <a:lnTo>
                  <a:pt x="205428" y="14679"/>
                </a:lnTo>
                <a:lnTo>
                  <a:pt x="162331" y="32140"/>
                </a:lnTo>
                <a:lnTo>
                  <a:pt x="122974" y="55558"/>
                </a:lnTo>
                <a:lnTo>
                  <a:pt x="87976" y="84343"/>
                </a:lnTo>
                <a:lnTo>
                  <a:pt x="57953" y="117902"/>
                </a:lnTo>
                <a:lnTo>
                  <a:pt x="33526" y="155643"/>
                </a:lnTo>
                <a:lnTo>
                  <a:pt x="15313" y="196973"/>
                </a:lnTo>
                <a:lnTo>
                  <a:pt x="3931" y="241302"/>
                </a:lnTo>
                <a:lnTo>
                  <a:pt x="0" y="288036"/>
                </a:lnTo>
                <a:lnTo>
                  <a:pt x="3931" y="334769"/>
                </a:lnTo>
                <a:lnTo>
                  <a:pt x="15313" y="379098"/>
                </a:lnTo>
                <a:lnTo>
                  <a:pt x="33526" y="420428"/>
                </a:lnTo>
                <a:lnTo>
                  <a:pt x="57953" y="458169"/>
                </a:lnTo>
                <a:lnTo>
                  <a:pt x="87976" y="491728"/>
                </a:lnTo>
                <a:lnTo>
                  <a:pt x="122974" y="520513"/>
                </a:lnTo>
                <a:lnTo>
                  <a:pt x="162331" y="543931"/>
                </a:lnTo>
                <a:lnTo>
                  <a:pt x="205428" y="561392"/>
                </a:lnTo>
                <a:lnTo>
                  <a:pt x="251646" y="572303"/>
                </a:lnTo>
                <a:lnTo>
                  <a:pt x="300367" y="576072"/>
                </a:lnTo>
                <a:lnTo>
                  <a:pt x="349087" y="572303"/>
                </a:lnTo>
                <a:lnTo>
                  <a:pt x="395301" y="561392"/>
                </a:lnTo>
                <a:lnTo>
                  <a:pt x="438392" y="543931"/>
                </a:lnTo>
                <a:lnTo>
                  <a:pt x="477742" y="520513"/>
                </a:lnTo>
                <a:lnTo>
                  <a:pt x="512733" y="491728"/>
                </a:lnTo>
                <a:lnTo>
                  <a:pt x="542748" y="458169"/>
                </a:lnTo>
                <a:lnTo>
                  <a:pt x="567168" y="420428"/>
                </a:lnTo>
                <a:lnTo>
                  <a:pt x="585376" y="379098"/>
                </a:lnTo>
                <a:lnTo>
                  <a:pt x="596754" y="334769"/>
                </a:lnTo>
                <a:lnTo>
                  <a:pt x="600684" y="288036"/>
                </a:lnTo>
                <a:lnTo>
                  <a:pt x="596754" y="241302"/>
                </a:lnTo>
                <a:lnTo>
                  <a:pt x="585376" y="196973"/>
                </a:lnTo>
                <a:lnTo>
                  <a:pt x="567168" y="155643"/>
                </a:lnTo>
                <a:lnTo>
                  <a:pt x="542748" y="117902"/>
                </a:lnTo>
                <a:lnTo>
                  <a:pt x="512733" y="84343"/>
                </a:lnTo>
                <a:lnTo>
                  <a:pt x="477742" y="55558"/>
                </a:lnTo>
                <a:lnTo>
                  <a:pt x="438392" y="32140"/>
                </a:lnTo>
                <a:lnTo>
                  <a:pt x="395301" y="14679"/>
                </a:lnTo>
                <a:lnTo>
                  <a:pt x="349087" y="3768"/>
                </a:lnTo>
                <a:lnTo>
                  <a:pt x="300367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1020267" y="3166998"/>
            <a:ext cx="1117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56" name="object 56"/>
          <p:cNvSpPr/>
          <p:nvPr/>
        </p:nvSpPr>
        <p:spPr>
          <a:xfrm>
            <a:off x="849020" y="3703320"/>
            <a:ext cx="600710" cy="576580"/>
          </a:xfrm>
          <a:custGeom>
            <a:avLst/>
            <a:gdLst/>
            <a:ahLst/>
            <a:cxnLst/>
            <a:rect l="l" t="t" r="r" b="b"/>
            <a:pathLst>
              <a:path w="600710" h="576579">
                <a:moveTo>
                  <a:pt x="300367" y="0"/>
                </a:moveTo>
                <a:lnTo>
                  <a:pt x="251646" y="3768"/>
                </a:lnTo>
                <a:lnTo>
                  <a:pt x="205428" y="14679"/>
                </a:lnTo>
                <a:lnTo>
                  <a:pt x="162331" y="32140"/>
                </a:lnTo>
                <a:lnTo>
                  <a:pt x="122974" y="55558"/>
                </a:lnTo>
                <a:lnTo>
                  <a:pt x="87976" y="84343"/>
                </a:lnTo>
                <a:lnTo>
                  <a:pt x="57953" y="117902"/>
                </a:lnTo>
                <a:lnTo>
                  <a:pt x="33526" y="155643"/>
                </a:lnTo>
                <a:lnTo>
                  <a:pt x="15313" y="196973"/>
                </a:lnTo>
                <a:lnTo>
                  <a:pt x="3931" y="241302"/>
                </a:lnTo>
                <a:lnTo>
                  <a:pt x="0" y="288035"/>
                </a:lnTo>
                <a:lnTo>
                  <a:pt x="3931" y="334769"/>
                </a:lnTo>
                <a:lnTo>
                  <a:pt x="15313" y="379098"/>
                </a:lnTo>
                <a:lnTo>
                  <a:pt x="33526" y="420428"/>
                </a:lnTo>
                <a:lnTo>
                  <a:pt x="57953" y="458169"/>
                </a:lnTo>
                <a:lnTo>
                  <a:pt x="87976" y="491728"/>
                </a:lnTo>
                <a:lnTo>
                  <a:pt x="122974" y="520513"/>
                </a:lnTo>
                <a:lnTo>
                  <a:pt x="162331" y="543931"/>
                </a:lnTo>
                <a:lnTo>
                  <a:pt x="205428" y="561392"/>
                </a:lnTo>
                <a:lnTo>
                  <a:pt x="251646" y="572303"/>
                </a:lnTo>
                <a:lnTo>
                  <a:pt x="300367" y="576071"/>
                </a:lnTo>
                <a:lnTo>
                  <a:pt x="349102" y="572303"/>
                </a:lnTo>
                <a:lnTo>
                  <a:pt x="395325" y="561392"/>
                </a:lnTo>
                <a:lnTo>
                  <a:pt x="438420" y="543931"/>
                </a:lnTo>
                <a:lnTo>
                  <a:pt x="477770" y="520513"/>
                </a:lnTo>
                <a:lnTo>
                  <a:pt x="512757" y="491728"/>
                </a:lnTo>
                <a:lnTo>
                  <a:pt x="542766" y="458169"/>
                </a:lnTo>
                <a:lnTo>
                  <a:pt x="567180" y="420428"/>
                </a:lnTo>
                <a:lnTo>
                  <a:pt x="585382" y="379098"/>
                </a:lnTo>
                <a:lnTo>
                  <a:pt x="596756" y="334769"/>
                </a:lnTo>
                <a:lnTo>
                  <a:pt x="600684" y="288035"/>
                </a:lnTo>
                <a:lnTo>
                  <a:pt x="596756" y="241302"/>
                </a:lnTo>
                <a:lnTo>
                  <a:pt x="585382" y="196973"/>
                </a:lnTo>
                <a:lnTo>
                  <a:pt x="567180" y="155643"/>
                </a:lnTo>
                <a:lnTo>
                  <a:pt x="542766" y="117902"/>
                </a:lnTo>
                <a:lnTo>
                  <a:pt x="512757" y="84343"/>
                </a:lnTo>
                <a:lnTo>
                  <a:pt x="477770" y="55558"/>
                </a:lnTo>
                <a:lnTo>
                  <a:pt x="438420" y="32140"/>
                </a:lnTo>
                <a:lnTo>
                  <a:pt x="395325" y="14679"/>
                </a:lnTo>
                <a:lnTo>
                  <a:pt x="349102" y="3768"/>
                </a:lnTo>
                <a:lnTo>
                  <a:pt x="300367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1016304" y="3880484"/>
            <a:ext cx="2679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6-7</a:t>
            </a:r>
          </a:p>
        </p:txBody>
      </p:sp>
      <p:sp>
        <p:nvSpPr>
          <p:cNvPr id="58" name="object 58"/>
          <p:cNvSpPr/>
          <p:nvPr/>
        </p:nvSpPr>
        <p:spPr>
          <a:xfrm>
            <a:off x="758723" y="4403978"/>
            <a:ext cx="600710" cy="576580"/>
          </a:xfrm>
          <a:custGeom>
            <a:avLst/>
            <a:gdLst/>
            <a:ahLst/>
            <a:cxnLst/>
            <a:rect l="l" t="t" r="r" b="b"/>
            <a:pathLst>
              <a:path w="600710" h="576579">
                <a:moveTo>
                  <a:pt x="300367" y="0"/>
                </a:moveTo>
                <a:lnTo>
                  <a:pt x="251646" y="3768"/>
                </a:lnTo>
                <a:lnTo>
                  <a:pt x="205428" y="14679"/>
                </a:lnTo>
                <a:lnTo>
                  <a:pt x="162331" y="32140"/>
                </a:lnTo>
                <a:lnTo>
                  <a:pt x="122974" y="55558"/>
                </a:lnTo>
                <a:lnTo>
                  <a:pt x="87976" y="84343"/>
                </a:lnTo>
                <a:lnTo>
                  <a:pt x="57953" y="117902"/>
                </a:lnTo>
                <a:lnTo>
                  <a:pt x="33526" y="155643"/>
                </a:lnTo>
                <a:lnTo>
                  <a:pt x="15313" y="196973"/>
                </a:lnTo>
                <a:lnTo>
                  <a:pt x="3931" y="241302"/>
                </a:lnTo>
                <a:lnTo>
                  <a:pt x="0" y="288036"/>
                </a:lnTo>
                <a:lnTo>
                  <a:pt x="3931" y="334738"/>
                </a:lnTo>
                <a:lnTo>
                  <a:pt x="15313" y="379049"/>
                </a:lnTo>
                <a:lnTo>
                  <a:pt x="33526" y="420372"/>
                </a:lnTo>
                <a:lnTo>
                  <a:pt x="57953" y="458114"/>
                </a:lnTo>
                <a:lnTo>
                  <a:pt x="87976" y="491680"/>
                </a:lnTo>
                <a:lnTo>
                  <a:pt x="122974" y="520476"/>
                </a:lnTo>
                <a:lnTo>
                  <a:pt x="162331" y="543907"/>
                </a:lnTo>
                <a:lnTo>
                  <a:pt x="205428" y="561380"/>
                </a:lnTo>
                <a:lnTo>
                  <a:pt x="251646" y="572300"/>
                </a:lnTo>
                <a:lnTo>
                  <a:pt x="300367" y="576072"/>
                </a:lnTo>
                <a:lnTo>
                  <a:pt x="349087" y="572300"/>
                </a:lnTo>
                <a:lnTo>
                  <a:pt x="395301" y="561380"/>
                </a:lnTo>
                <a:lnTo>
                  <a:pt x="438392" y="543907"/>
                </a:lnTo>
                <a:lnTo>
                  <a:pt x="477742" y="520476"/>
                </a:lnTo>
                <a:lnTo>
                  <a:pt x="512733" y="491680"/>
                </a:lnTo>
                <a:lnTo>
                  <a:pt x="542748" y="458114"/>
                </a:lnTo>
                <a:lnTo>
                  <a:pt x="567168" y="420372"/>
                </a:lnTo>
                <a:lnTo>
                  <a:pt x="585376" y="379049"/>
                </a:lnTo>
                <a:lnTo>
                  <a:pt x="596754" y="334738"/>
                </a:lnTo>
                <a:lnTo>
                  <a:pt x="600684" y="288036"/>
                </a:lnTo>
                <a:lnTo>
                  <a:pt x="596754" y="241302"/>
                </a:lnTo>
                <a:lnTo>
                  <a:pt x="585376" y="196973"/>
                </a:lnTo>
                <a:lnTo>
                  <a:pt x="567168" y="155643"/>
                </a:lnTo>
                <a:lnTo>
                  <a:pt x="542748" y="117902"/>
                </a:lnTo>
                <a:lnTo>
                  <a:pt x="512733" y="84343"/>
                </a:lnTo>
                <a:lnTo>
                  <a:pt x="477742" y="55558"/>
                </a:lnTo>
                <a:lnTo>
                  <a:pt x="438392" y="32140"/>
                </a:lnTo>
                <a:lnTo>
                  <a:pt x="395301" y="14679"/>
                </a:lnTo>
                <a:lnTo>
                  <a:pt x="349087" y="3768"/>
                </a:lnTo>
                <a:lnTo>
                  <a:pt x="300367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1473097" y="4465356"/>
            <a:ext cx="8297545" cy="444994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 indent="-483234" algn="l">
              <a:lnSpc>
                <a:spcPts val="1610"/>
              </a:lnSpc>
              <a:spcBef>
                <a:spcPts val="270"/>
              </a:spcBef>
              <a:tabLst>
                <a:tab pos="495300" algn="l"/>
              </a:tabLst>
            </a:pPr>
            <a:r>
              <a:rPr sz="14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ранее имплантированного однокамерного (</a:t>
            </a:r>
            <a:r>
              <a:rPr sz="14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r>
              <a:rPr lang="ru-RU"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sz="14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трехкамерного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sz="14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кардиовертера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14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дефибриллятора</a:t>
            </a:r>
            <a:endParaRPr sz="14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923863" y="4574738"/>
            <a:ext cx="40902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</a:t>
            </a: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61" name="object 61"/>
          <p:cNvSpPr/>
          <p:nvPr/>
        </p:nvSpPr>
        <p:spPr>
          <a:xfrm>
            <a:off x="547268" y="5142357"/>
            <a:ext cx="601345" cy="576580"/>
          </a:xfrm>
          <a:custGeom>
            <a:avLst/>
            <a:gdLst/>
            <a:ahLst/>
            <a:cxnLst/>
            <a:rect l="l" t="t" r="r" b="b"/>
            <a:pathLst>
              <a:path w="601344" h="576579">
                <a:moveTo>
                  <a:pt x="300380" y="0"/>
                </a:moveTo>
                <a:lnTo>
                  <a:pt x="251656" y="3768"/>
                </a:lnTo>
                <a:lnTo>
                  <a:pt x="205435" y="14679"/>
                </a:lnTo>
                <a:lnTo>
                  <a:pt x="162336" y="32140"/>
                </a:lnTo>
                <a:lnTo>
                  <a:pt x="122977" y="55558"/>
                </a:lnTo>
                <a:lnTo>
                  <a:pt x="87977" y="84343"/>
                </a:lnTo>
                <a:lnTo>
                  <a:pt x="57954" y="117902"/>
                </a:lnTo>
                <a:lnTo>
                  <a:pt x="33527" y="155643"/>
                </a:lnTo>
                <a:lnTo>
                  <a:pt x="15313" y="196973"/>
                </a:lnTo>
                <a:lnTo>
                  <a:pt x="3931" y="241302"/>
                </a:lnTo>
                <a:lnTo>
                  <a:pt x="0" y="288036"/>
                </a:lnTo>
                <a:lnTo>
                  <a:pt x="3931" y="334750"/>
                </a:lnTo>
                <a:lnTo>
                  <a:pt x="15313" y="379066"/>
                </a:lnTo>
                <a:lnTo>
                  <a:pt x="33527" y="420389"/>
                </a:lnTo>
                <a:lnTo>
                  <a:pt x="57954" y="458127"/>
                </a:lnTo>
                <a:lnTo>
                  <a:pt x="87977" y="491686"/>
                </a:lnTo>
                <a:lnTo>
                  <a:pt x="122977" y="520474"/>
                </a:lnTo>
                <a:lnTo>
                  <a:pt x="162336" y="543897"/>
                </a:lnTo>
                <a:lnTo>
                  <a:pt x="205435" y="561362"/>
                </a:lnTo>
                <a:lnTo>
                  <a:pt x="251656" y="572276"/>
                </a:lnTo>
                <a:lnTo>
                  <a:pt x="300380" y="576046"/>
                </a:lnTo>
                <a:lnTo>
                  <a:pt x="349101" y="572276"/>
                </a:lnTo>
                <a:lnTo>
                  <a:pt x="395319" y="561362"/>
                </a:lnTo>
                <a:lnTo>
                  <a:pt x="438416" y="543897"/>
                </a:lnTo>
                <a:lnTo>
                  <a:pt x="477773" y="520474"/>
                </a:lnTo>
                <a:lnTo>
                  <a:pt x="512772" y="491686"/>
                </a:lnTo>
                <a:lnTo>
                  <a:pt x="542794" y="458127"/>
                </a:lnTo>
                <a:lnTo>
                  <a:pt x="567221" y="420389"/>
                </a:lnTo>
                <a:lnTo>
                  <a:pt x="585435" y="379066"/>
                </a:lnTo>
                <a:lnTo>
                  <a:pt x="596816" y="334750"/>
                </a:lnTo>
                <a:lnTo>
                  <a:pt x="600748" y="288036"/>
                </a:lnTo>
                <a:lnTo>
                  <a:pt x="596816" y="241302"/>
                </a:lnTo>
                <a:lnTo>
                  <a:pt x="585435" y="196973"/>
                </a:lnTo>
                <a:lnTo>
                  <a:pt x="567221" y="155643"/>
                </a:lnTo>
                <a:lnTo>
                  <a:pt x="542794" y="117902"/>
                </a:lnTo>
                <a:lnTo>
                  <a:pt x="512772" y="84343"/>
                </a:lnTo>
                <a:lnTo>
                  <a:pt x="477773" y="55558"/>
                </a:lnTo>
                <a:lnTo>
                  <a:pt x="438416" y="32140"/>
                </a:lnTo>
                <a:lnTo>
                  <a:pt x="395319" y="14679"/>
                </a:lnTo>
                <a:lnTo>
                  <a:pt x="349101" y="3768"/>
                </a:lnTo>
                <a:lnTo>
                  <a:pt x="300380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49882" y="5303266"/>
            <a:ext cx="335866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63" name="object 63"/>
          <p:cNvSpPr/>
          <p:nvPr/>
        </p:nvSpPr>
        <p:spPr>
          <a:xfrm>
            <a:off x="119791" y="5834989"/>
            <a:ext cx="601345" cy="576580"/>
          </a:xfrm>
          <a:custGeom>
            <a:avLst/>
            <a:gdLst/>
            <a:ahLst/>
            <a:cxnLst/>
            <a:rect l="l" t="t" r="r" b="b"/>
            <a:pathLst>
              <a:path w="601345" h="576579">
                <a:moveTo>
                  <a:pt x="300375" y="0"/>
                </a:moveTo>
                <a:lnTo>
                  <a:pt x="251654" y="3769"/>
                </a:lnTo>
                <a:lnTo>
                  <a:pt x="205435" y="14683"/>
                </a:lnTo>
                <a:lnTo>
                  <a:pt x="162337" y="32149"/>
                </a:lnTo>
                <a:lnTo>
                  <a:pt x="122979" y="55572"/>
                </a:lnTo>
                <a:lnTo>
                  <a:pt x="87979" y="84361"/>
                </a:lnTo>
                <a:lnTo>
                  <a:pt x="57956" y="117921"/>
                </a:lnTo>
                <a:lnTo>
                  <a:pt x="33528" y="155661"/>
                </a:lnTo>
                <a:lnTo>
                  <a:pt x="15313" y="196986"/>
                </a:lnTo>
                <a:lnTo>
                  <a:pt x="3931" y="241305"/>
                </a:lnTo>
                <a:lnTo>
                  <a:pt x="0" y="288023"/>
                </a:lnTo>
                <a:lnTo>
                  <a:pt x="3931" y="334744"/>
                </a:lnTo>
                <a:lnTo>
                  <a:pt x="15313" y="379065"/>
                </a:lnTo>
                <a:lnTo>
                  <a:pt x="33528" y="420393"/>
                </a:lnTo>
                <a:lnTo>
                  <a:pt x="57956" y="458134"/>
                </a:lnTo>
                <a:lnTo>
                  <a:pt x="87979" y="491696"/>
                </a:lnTo>
                <a:lnTo>
                  <a:pt x="122979" y="520485"/>
                </a:lnTo>
                <a:lnTo>
                  <a:pt x="162337" y="543909"/>
                </a:lnTo>
                <a:lnTo>
                  <a:pt x="205435" y="561375"/>
                </a:lnTo>
                <a:lnTo>
                  <a:pt x="251654" y="572289"/>
                </a:lnTo>
                <a:lnTo>
                  <a:pt x="300375" y="576059"/>
                </a:lnTo>
                <a:lnTo>
                  <a:pt x="349096" y="572289"/>
                </a:lnTo>
                <a:lnTo>
                  <a:pt x="395314" y="561375"/>
                </a:lnTo>
                <a:lnTo>
                  <a:pt x="438411" y="543909"/>
                </a:lnTo>
                <a:lnTo>
                  <a:pt x="477768" y="520485"/>
                </a:lnTo>
                <a:lnTo>
                  <a:pt x="512766" y="491696"/>
                </a:lnTo>
                <a:lnTo>
                  <a:pt x="542789" y="458134"/>
                </a:lnTo>
                <a:lnTo>
                  <a:pt x="567216" y="420393"/>
                </a:lnTo>
                <a:lnTo>
                  <a:pt x="585429" y="379065"/>
                </a:lnTo>
                <a:lnTo>
                  <a:pt x="596811" y="334744"/>
                </a:lnTo>
                <a:lnTo>
                  <a:pt x="600743" y="288023"/>
                </a:lnTo>
                <a:lnTo>
                  <a:pt x="596811" y="241305"/>
                </a:lnTo>
                <a:lnTo>
                  <a:pt x="585429" y="196986"/>
                </a:lnTo>
                <a:lnTo>
                  <a:pt x="567216" y="155661"/>
                </a:lnTo>
                <a:lnTo>
                  <a:pt x="542789" y="117921"/>
                </a:lnTo>
                <a:lnTo>
                  <a:pt x="512766" y="84361"/>
                </a:lnTo>
                <a:lnTo>
                  <a:pt x="477768" y="55572"/>
                </a:lnTo>
                <a:lnTo>
                  <a:pt x="438411" y="32149"/>
                </a:lnTo>
                <a:lnTo>
                  <a:pt x="395314" y="14683"/>
                </a:lnTo>
                <a:lnTo>
                  <a:pt x="349096" y="3769"/>
                </a:lnTo>
                <a:lnTo>
                  <a:pt x="300375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226306" y="6012127"/>
            <a:ext cx="40755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</a:t>
            </a:r>
            <a:r>
              <a:rPr lang="ru-RU" sz="1400" b="1" spc="-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sz="1400" b="1" spc="-15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9912477" y="1716023"/>
            <a:ext cx="483870" cy="914400"/>
          </a:xfrm>
          <a:custGeom>
            <a:avLst/>
            <a:gdLst/>
            <a:ahLst/>
            <a:cxnLst/>
            <a:rect l="l" t="t" r="r" b="b"/>
            <a:pathLst>
              <a:path w="483870" h="914400">
                <a:moveTo>
                  <a:pt x="0" y="0"/>
                </a:moveTo>
                <a:lnTo>
                  <a:pt x="76465" y="2053"/>
                </a:lnTo>
                <a:lnTo>
                  <a:pt x="142878" y="7770"/>
                </a:lnTo>
                <a:lnTo>
                  <a:pt x="195251" y="16486"/>
                </a:lnTo>
                <a:lnTo>
                  <a:pt x="241934" y="40259"/>
                </a:lnTo>
                <a:lnTo>
                  <a:pt x="241934" y="416813"/>
                </a:lnTo>
                <a:lnTo>
                  <a:pt x="254270" y="429597"/>
                </a:lnTo>
                <a:lnTo>
                  <a:pt x="288618" y="440685"/>
                </a:lnTo>
                <a:lnTo>
                  <a:pt x="340991" y="449421"/>
                </a:lnTo>
                <a:lnTo>
                  <a:pt x="407404" y="455145"/>
                </a:lnTo>
                <a:lnTo>
                  <a:pt x="483870" y="457200"/>
                </a:lnTo>
                <a:lnTo>
                  <a:pt x="407404" y="459253"/>
                </a:lnTo>
                <a:lnTo>
                  <a:pt x="340991" y="464970"/>
                </a:lnTo>
                <a:lnTo>
                  <a:pt x="288618" y="473686"/>
                </a:lnTo>
                <a:lnTo>
                  <a:pt x="254270" y="484737"/>
                </a:lnTo>
                <a:lnTo>
                  <a:pt x="241934" y="497459"/>
                </a:lnTo>
                <a:lnTo>
                  <a:pt x="241934" y="874013"/>
                </a:lnTo>
                <a:lnTo>
                  <a:pt x="229599" y="886797"/>
                </a:lnTo>
                <a:lnTo>
                  <a:pt x="195251" y="897885"/>
                </a:lnTo>
                <a:lnTo>
                  <a:pt x="142878" y="906621"/>
                </a:lnTo>
                <a:lnTo>
                  <a:pt x="76465" y="912345"/>
                </a:lnTo>
                <a:lnTo>
                  <a:pt x="0" y="914400"/>
                </a:lnTo>
              </a:path>
            </a:pathLst>
          </a:custGeom>
          <a:ln w="2857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912477" y="3185541"/>
            <a:ext cx="483870" cy="914400"/>
          </a:xfrm>
          <a:custGeom>
            <a:avLst/>
            <a:gdLst/>
            <a:ahLst/>
            <a:cxnLst/>
            <a:rect l="l" t="t" r="r" b="b"/>
            <a:pathLst>
              <a:path w="483870" h="914400">
                <a:moveTo>
                  <a:pt x="0" y="0"/>
                </a:moveTo>
                <a:lnTo>
                  <a:pt x="76465" y="2054"/>
                </a:lnTo>
                <a:lnTo>
                  <a:pt x="142878" y="7778"/>
                </a:lnTo>
                <a:lnTo>
                  <a:pt x="195251" y="16514"/>
                </a:lnTo>
                <a:lnTo>
                  <a:pt x="241934" y="40386"/>
                </a:lnTo>
                <a:lnTo>
                  <a:pt x="241934" y="416941"/>
                </a:lnTo>
                <a:lnTo>
                  <a:pt x="254270" y="429662"/>
                </a:lnTo>
                <a:lnTo>
                  <a:pt x="288618" y="440713"/>
                </a:lnTo>
                <a:lnTo>
                  <a:pt x="340991" y="449429"/>
                </a:lnTo>
                <a:lnTo>
                  <a:pt x="407404" y="455146"/>
                </a:lnTo>
                <a:lnTo>
                  <a:pt x="483870" y="457200"/>
                </a:lnTo>
                <a:lnTo>
                  <a:pt x="407404" y="459254"/>
                </a:lnTo>
                <a:lnTo>
                  <a:pt x="340991" y="464978"/>
                </a:lnTo>
                <a:lnTo>
                  <a:pt x="288618" y="473714"/>
                </a:lnTo>
                <a:lnTo>
                  <a:pt x="254270" y="484802"/>
                </a:lnTo>
                <a:lnTo>
                  <a:pt x="241934" y="497586"/>
                </a:lnTo>
                <a:lnTo>
                  <a:pt x="241934" y="874141"/>
                </a:lnTo>
                <a:lnTo>
                  <a:pt x="229599" y="886862"/>
                </a:lnTo>
                <a:lnTo>
                  <a:pt x="195251" y="897913"/>
                </a:lnTo>
                <a:lnTo>
                  <a:pt x="142878" y="906629"/>
                </a:lnTo>
                <a:lnTo>
                  <a:pt x="76465" y="912346"/>
                </a:lnTo>
                <a:lnTo>
                  <a:pt x="0" y="914400"/>
                </a:lnTo>
              </a:path>
            </a:pathLst>
          </a:custGeom>
          <a:ln w="2857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920478" y="4581144"/>
            <a:ext cx="483870" cy="914400"/>
          </a:xfrm>
          <a:custGeom>
            <a:avLst/>
            <a:gdLst/>
            <a:ahLst/>
            <a:cxnLst/>
            <a:rect l="l" t="t" r="r" b="b"/>
            <a:pathLst>
              <a:path w="483870" h="914400">
                <a:moveTo>
                  <a:pt x="0" y="0"/>
                </a:moveTo>
                <a:lnTo>
                  <a:pt x="76465" y="2053"/>
                </a:lnTo>
                <a:lnTo>
                  <a:pt x="142878" y="7770"/>
                </a:lnTo>
                <a:lnTo>
                  <a:pt x="195251" y="16486"/>
                </a:lnTo>
                <a:lnTo>
                  <a:pt x="241935" y="40258"/>
                </a:lnTo>
                <a:lnTo>
                  <a:pt x="241935" y="416813"/>
                </a:lnTo>
                <a:lnTo>
                  <a:pt x="254270" y="429597"/>
                </a:lnTo>
                <a:lnTo>
                  <a:pt x="288618" y="440685"/>
                </a:lnTo>
                <a:lnTo>
                  <a:pt x="340991" y="449421"/>
                </a:lnTo>
                <a:lnTo>
                  <a:pt x="407404" y="455145"/>
                </a:lnTo>
                <a:lnTo>
                  <a:pt x="483870" y="457199"/>
                </a:lnTo>
                <a:lnTo>
                  <a:pt x="407404" y="459253"/>
                </a:lnTo>
                <a:lnTo>
                  <a:pt x="340991" y="464970"/>
                </a:lnTo>
                <a:lnTo>
                  <a:pt x="288618" y="473686"/>
                </a:lnTo>
                <a:lnTo>
                  <a:pt x="254270" y="484737"/>
                </a:lnTo>
                <a:lnTo>
                  <a:pt x="241935" y="497458"/>
                </a:lnTo>
                <a:lnTo>
                  <a:pt x="241935" y="874013"/>
                </a:lnTo>
                <a:lnTo>
                  <a:pt x="229599" y="886797"/>
                </a:lnTo>
                <a:lnTo>
                  <a:pt x="195251" y="897885"/>
                </a:lnTo>
                <a:lnTo>
                  <a:pt x="142878" y="906621"/>
                </a:lnTo>
                <a:lnTo>
                  <a:pt x="76465" y="912345"/>
                </a:lnTo>
                <a:lnTo>
                  <a:pt x="0" y="914399"/>
                </a:lnTo>
              </a:path>
            </a:pathLst>
          </a:custGeom>
          <a:ln w="2857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10474832" y="2006853"/>
            <a:ext cx="10979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Онкология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0474832" y="3476625"/>
            <a:ext cx="161353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Офтальмология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10457180" y="4872050"/>
            <a:ext cx="553796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ССХ</a:t>
            </a:r>
          </a:p>
        </p:txBody>
      </p:sp>
      <p:sp>
        <p:nvSpPr>
          <p:cNvPr id="72" name="object 72"/>
          <p:cNvSpPr/>
          <p:nvPr/>
        </p:nvSpPr>
        <p:spPr>
          <a:xfrm>
            <a:off x="9921620" y="5902413"/>
            <a:ext cx="483870" cy="420370"/>
          </a:xfrm>
          <a:custGeom>
            <a:avLst/>
            <a:gdLst/>
            <a:ahLst/>
            <a:cxnLst/>
            <a:rect l="l" t="t" r="r" b="b"/>
            <a:pathLst>
              <a:path w="483870" h="420370">
                <a:moveTo>
                  <a:pt x="0" y="0"/>
                </a:moveTo>
                <a:lnTo>
                  <a:pt x="76465" y="1783"/>
                </a:lnTo>
                <a:lnTo>
                  <a:pt x="142878" y="6749"/>
                </a:lnTo>
                <a:lnTo>
                  <a:pt x="195251" y="14322"/>
                </a:lnTo>
                <a:lnTo>
                  <a:pt x="241934" y="34988"/>
                </a:lnTo>
                <a:lnTo>
                  <a:pt x="241934" y="174993"/>
                </a:lnTo>
                <a:lnTo>
                  <a:pt x="254270" y="186055"/>
                </a:lnTo>
                <a:lnTo>
                  <a:pt x="288618" y="195664"/>
                </a:lnTo>
                <a:lnTo>
                  <a:pt x="340991" y="203240"/>
                </a:lnTo>
                <a:lnTo>
                  <a:pt x="407404" y="208209"/>
                </a:lnTo>
                <a:lnTo>
                  <a:pt x="483870" y="209994"/>
                </a:lnTo>
                <a:lnTo>
                  <a:pt x="407404" y="211777"/>
                </a:lnTo>
                <a:lnTo>
                  <a:pt x="340991" y="216743"/>
                </a:lnTo>
                <a:lnTo>
                  <a:pt x="288618" y="224316"/>
                </a:lnTo>
                <a:lnTo>
                  <a:pt x="254270" y="233921"/>
                </a:lnTo>
                <a:lnTo>
                  <a:pt x="241934" y="244982"/>
                </a:lnTo>
                <a:lnTo>
                  <a:pt x="241934" y="384987"/>
                </a:lnTo>
                <a:lnTo>
                  <a:pt x="229599" y="396050"/>
                </a:lnTo>
                <a:lnTo>
                  <a:pt x="195251" y="405658"/>
                </a:lnTo>
                <a:lnTo>
                  <a:pt x="142878" y="413235"/>
                </a:lnTo>
                <a:lnTo>
                  <a:pt x="76465" y="418204"/>
                </a:lnTo>
                <a:lnTo>
                  <a:pt x="0" y="419988"/>
                </a:lnTo>
              </a:path>
            </a:pathLst>
          </a:custGeom>
          <a:ln w="28575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10458068" y="5956198"/>
            <a:ext cx="170243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Эндокринология</a:t>
            </a:r>
          </a:p>
        </p:txBody>
      </p:sp>
      <p:sp>
        <p:nvSpPr>
          <p:cNvPr id="74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4846" y="13774"/>
            <a:ext cx="11271879" cy="742253"/>
          </a:xfrm>
          <a:prstGeom prst="rect">
            <a:avLst/>
          </a:prstGeom>
        </p:spPr>
        <p:txBody>
          <a:bodyPr vert="horz" wrap="square" lIns="0" tIns="12547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</a:t>
            </a:r>
            <a:r>
              <a:rPr sz="20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  <a:r>
              <a:rPr sz="20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0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проведением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МГИ </a:t>
            </a:r>
            <a:r>
              <a:rPr sz="2000" b="1" spc="9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20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химиотерапии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отдельными</a:t>
            </a:r>
            <a:r>
              <a:rPr sz="20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таргетными</a:t>
            </a:r>
            <a:r>
              <a:rPr sz="20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препаратами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63563" y="3948303"/>
            <a:ext cx="303530" cy="172720"/>
          </a:xfrm>
          <a:custGeom>
            <a:avLst/>
            <a:gdLst/>
            <a:ahLst/>
            <a:cxnLst/>
            <a:rect l="l" t="t" r="r" b="b"/>
            <a:pathLst>
              <a:path w="303529" h="172720">
                <a:moveTo>
                  <a:pt x="303275" y="0"/>
                </a:moveTo>
                <a:lnTo>
                  <a:pt x="0" y="0"/>
                </a:lnTo>
                <a:lnTo>
                  <a:pt x="0" y="172212"/>
                </a:lnTo>
                <a:lnTo>
                  <a:pt x="303275" y="172212"/>
                </a:lnTo>
                <a:lnTo>
                  <a:pt x="303275" y="0"/>
                </a:lnTo>
                <a:close/>
              </a:path>
            </a:pathLst>
          </a:custGeom>
          <a:solidFill>
            <a:srgbClr val="A9D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03032" y="3858640"/>
            <a:ext cx="3347085" cy="352425"/>
          </a:xfrm>
          <a:custGeom>
            <a:avLst/>
            <a:gdLst/>
            <a:ahLst/>
            <a:cxnLst/>
            <a:rect l="l" t="t" r="r" b="b"/>
            <a:pathLst>
              <a:path w="3347084" h="352425">
                <a:moveTo>
                  <a:pt x="2647188" y="0"/>
                </a:moveTo>
                <a:lnTo>
                  <a:pt x="2570988" y="0"/>
                </a:lnTo>
                <a:lnTo>
                  <a:pt x="2570988" y="172212"/>
                </a:lnTo>
                <a:lnTo>
                  <a:pt x="2647188" y="172212"/>
                </a:lnTo>
                <a:lnTo>
                  <a:pt x="2647188" y="0"/>
                </a:lnTo>
                <a:close/>
              </a:path>
              <a:path w="3347084" h="352425">
                <a:moveTo>
                  <a:pt x="3346704" y="179832"/>
                </a:moveTo>
                <a:lnTo>
                  <a:pt x="1676400" y="179832"/>
                </a:lnTo>
                <a:lnTo>
                  <a:pt x="659892" y="179832"/>
                </a:lnTo>
                <a:lnTo>
                  <a:pt x="0" y="179832"/>
                </a:lnTo>
                <a:lnTo>
                  <a:pt x="0" y="352044"/>
                </a:lnTo>
                <a:lnTo>
                  <a:pt x="659892" y="352044"/>
                </a:lnTo>
                <a:lnTo>
                  <a:pt x="1676400" y="352044"/>
                </a:lnTo>
                <a:lnTo>
                  <a:pt x="3346704" y="352044"/>
                </a:lnTo>
                <a:lnTo>
                  <a:pt x="3346704" y="179832"/>
                </a:lnTo>
                <a:close/>
              </a:path>
            </a:pathLst>
          </a:custGeom>
          <a:solidFill>
            <a:srgbClr val="A9D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743440" y="4650613"/>
            <a:ext cx="932815" cy="172720"/>
          </a:xfrm>
          <a:custGeom>
            <a:avLst/>
            <a:gdLst/>
            <a:ahLst/>
            <a:cxnLst/>
            <a:rect l="l" t="t" r="r" b="b"/>
            <a:pathLst>
              <a:path w="932815" h="172720">
                <a:moveTo>
                  <a:pt x="932688" y="0"/>
                </a:moveTo>
                <a:lnTo>
                  <a:pt x="0" y="0"/>
                </a:lnTo>
                <a:lnTo>
                  <a:pt x="0" y="172212"/>
                </a:lnTo>
                <a:lnTo>
                  <a:pt x="932688" y="172212"/>
                </a:lnTo>
                <a:lnTo>
                  <a:pt x="932688" y="0"/>
                </a:lnTo>
                <a:close/>
              </a:path>
            </a:pathLst>
          </a:custGeom>
          <a:solidFill>
            <a:srgbClr val="A9D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46955" y="5099177"/>
            <a:ext cx="218440" cy="172720"/>
          </a:xfrm>
          <a:custGeom>
            <a:avLst/>
            <a:gdLst/>
            <a:ahLst/>
            <a:cxnLst/>
            <a:rect l="l" t="t" r="r" b="b"/>
            <a:pathLst>
              <a:path w="218439" h="172720">
                <a:moveTo>
                  <a:pt x="217932" y="0"/>
                </a:moveTo>
                <a:lnTo>
                  <a:pt x="0" y="0"/>
                </a:lnTo>
                <a:lnTo>
                  <a:pt x="0" y="172212"/>
                </a:lnTo>
                <a:lnTo>
                  <a:pt x="217932" y="172212"/>
                </a:lnTo>
                <a:lnTo>
                  <a:pt x="217932" y="0"/>
                </a:lnTo>
                <a:close/>
              </a:path>
            </a:pathLst>
          </a:custGeom>
          <a:solidFill>
            <a:srgbClr val="A9D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92919" y="5099177"/>
            <a:ext cx="923925" cy="172720"/>
          </a:xfrm>
          <a:custGeom>
            <a:avLst/>
            <a:gdLst/>
            <a:ahLst/>
            <a:cxnLst/>
            <a:rect l="l" t="t" r="r" b="b"/>
            <a:pathLst>
              <a:path w="923925" h="172720">
                <a:moveTo>
                  <a:pt x="923544" y="0"/>
                </a:moveTo>
                <a:lnTo>
                  <a:pt x="0" y="0"/>
                </a:lnTo>
                <a:lnTo>
                  <a:pt x="0" y="172212"/>
                </a:lnTo>
                <a:lnTo>
                  <a:pt x="923544" y="172212"/>
                </a:lnTo>
                <a:lnTo>
                  <a:pt x="923544" y="0"/>
                </a:lnTo>
                <a:close/>
              </a:path>
            </a:pathLst>
          </a:custGeom>
          <a:solidFill>
            <a:srgbClr val="A9D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743440" y="5339969"/>
            <a:ext cx="932815" cy="172720"/>
          </a:xfrm>
          <a:custGeom>
            <a:avLst/>
            <a:gdLst/>
            <a:ahLst/>
            <a:cxnLst/>
            <a:rect l="l" t="t" r="r" b="b"/>
            <a:pathLst>
              <a:path w="932815" h="172720">
                <a:moveTo>
                  <a:pt x="932688" y="0"/>
                </a:moveTo>
                <a:lnTo>
                  <a:pt x="0" y="0"/>
                </a:lnTo>
                <a:lnTo>
                  <a:pt x="0" y="172211"/>
                </a:lnTo>
                <a:lnTo>
                  <a:pt x="932688" y="172211"/>
                </a:lnTo>
                <a:lnTo>
                  <a:pt x="932688" y="0"/>
                </a:lnTo>
                <a:close/>
              </a:path>
            </a:pathLst>
          </a:custGeom>
          <a:solidFill>
            <a:srgbClr val="A9D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952195"/>
              </p:ext>
            </p:extLst>
          </p:nvPr>
        </p:nvGraphicFramePr>
        <p:xfrm>
          <a:off x="187010" y="914400"/>
          <a:ext cx="11817979" cy="55702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6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27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47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536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49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254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56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5527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5938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9969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733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3644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748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72644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79729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2336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200" b="1" spc="-5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sz="1200" b="1" spc="3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МНН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r>
                        <a:rPr sz="1200" b="1" spc="-4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36322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r>
                        <a:rPr sz="1200" b="1" spc="-6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маркёра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03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</a:pP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sz="1200" b="1" spc="-5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исследования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Абемациклиб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255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25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НЕR2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ts val="1255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гиперэкспрессии/амплификации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Алектиниб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ALK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транслокации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ALK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3D3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Алпелисиб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3D3B7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С50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36639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PIK3CA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НЕR2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17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3D3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ts val="118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мутации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PIK3CA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и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58470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гиперэкспрессии/амплификации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3D3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35">
                <a:tc>
                  <a:txBody>
                    <a:bodyPr/>
                    <a:lstStyle/>
                    <a:p>
                      <a:pPr algn="ctr">
                        <a:lnSpc>
                          <a:spcPts val="1285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85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Вемурафениб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ts val="128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C43,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R="3175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С18,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С19,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С20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128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ts val="128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Гефитиниб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EGFR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EGFR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35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Дабрафениб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00">
                        <a:lnSpc>
                          <a:spcPts val="123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C34,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C43,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R="3175">
                        <a:lnSpc>
                          <a:spcPts val="123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С18,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С19,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С20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1235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ts val="1235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Кобиметиниб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C43,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825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С18,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С19,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С20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Кризотиниб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389255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ALK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или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ROS1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транслокации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ALK</a:t>
                      </a:r>
                      <a:r>
                        <a:rPr sz="11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или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ROS1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50" dirty="0">
                          <a:latin typeface="Calibri"/>
                          <a:cs typeface="Calibri"/>
                        </a:rPr>
                        <a:t>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Лапатиниб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9518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С50,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C18,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C19,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C20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Гиперэкспрессия/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амплификация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белка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Ленватиниб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С54,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С55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34353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MSI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или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dMMR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микросателлитной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нестабильности или</a:t>
                      </a:r>
                      <a:r>
                        <a:rPr sz="11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нарушений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системы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репарации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ДНК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Олапариб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C25,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trike="sngStrike" dirty="0">
                          <a:latin typeface="Calibri"/>
                          <a:cs typeface="Calibri"/>
                        </a:rPr>
                        <a:t>С50,</a:t>
                      </a:r>
                      <a:r>
                        <a:rPr sz="1100" strike="sngStrike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trike="sngStrike" dirty="0">
                          <a:latin typeface="Calibri"/>
                          <a:cs typeface="Calibri"/>
                        </a:rPr>
                        <a:t>С48.0,</a:t>
                      </a:r>
                      <a:r>
                        <a:rPr sz="1100" strike="sngStrike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trike="sngStrike" dirty="0">
                          <a:latin typeface="Calibri"/>
                          <a:cs typeface="Calibri"/>
                        </a:rPr>
                        <a:t>С48.1,</a:t>
                      </a:r>
                      <a:r>
                        <a:rPr sz="1100" strike="sngStrike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trike="sngStrike" dirty="0">
                          <a:latin typeface="Calibri"/>
                          <a:cs typeface="Calibri"/>
                        </a:rPr>
                        <a:t>С48.2,</a:t>
                      </a:r>
                      <a:r>
                        <a:rPr sz="1100" strike="sngStrike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trike="sngStrike" dirty="0">
                          <a:latin typeface="Calibri"/>
                          <a:cs typeface="Calibri"/>
                        </a:rPr>
                        <a:t>С56,</a:t>
                      </a:r>
                      <a:r>
                        <a:rPr sz="1100" strike="sngStrike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trike="sngStrike" dirty="0">
                          <a:latin typeface="Calibri"/>
                          <a:cs typeface="Calibri"/>
                        </a:rPr>
                        <a:t>С57,</a:t>
                      </a:r>
                      <a:r>
                        <a:rPr sz="1100" strike="sngStrike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trike="sngStrike" spc="-25" dirty="0">
                          <a:latin typeface="Calibri"/>
                          <a:cs typeface="Calibri"/>
                        </a:rPr>
                        <a:t>С61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DFD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BRCA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генах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BRCA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06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Олапариб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06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06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415290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BRCA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НЕR2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06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генах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BRCA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0" dirty="0">
                          <a:latin typeface="Calibri"/>
                          <a:cs typeface="Calibri"/>
                        </a:rPr>
                        <a:t>и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гиперэкспрессии/амплификации</a:t>
                      </a:r>
                      <a:r>
                        <a:rPr sz="110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Олапариб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С61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BRCA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или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HRR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988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генах</a:t>
                      </a:r>
                      <a:r>
                        <a:rPr sz="11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BRCA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или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генах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НRR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Осимертиниб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EGFR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EGFR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Палбоциклиб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гиперэкспрессии/амплификации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7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16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Панитумумаб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109410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C18,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C19,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С20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228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RAS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3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6322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RAS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3175" marR="3175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17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Пертузумаб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9518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C18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C19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C20,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R="23495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Гиперэкспрессия/амплификация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18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Рибоциклиб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гиперэкспрессии/амплификации</a:t>
                      </a:r>
                      <a:r>
                        <a:rPr sz="11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19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Талазопариб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415290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BRCA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генах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BRCA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отсутствие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гиперэкспрессии/амплификации</a:t>
                      </a:r>
                      <a:r>
                        <a:rPr sz="110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Траметиниб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810260">
                        <a:lnSpc>
                          <a:spcPts val="1150"/>
                        </a:lnSpc>
                      </a:pP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C34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spc="-20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6"/>
                        </a:rPr>
                        <a:t>C43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,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8890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С18,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С19,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С20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115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1905"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06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Трастузумаб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38354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7"/>
                        </a:rPr>
                        <a:t>C07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8"/>
                        </a:rPr>
                        <a:t>C08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9"/>
                        </a:rPr>
                        <a:t>C15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10"/>
                        </a:rPr>
                        <a:t>C16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2"/>
                        </a:rPr>
                        <a:t>C18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3"/>
                        </a:rPr>
                        <a:t>C19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C50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11"/>
                        </a:rPr>
                        <a:t>C54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Гиперэкспрессия/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амплификация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27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22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Трастузумаб</a:t>
                      </a:r>
                      <a:r>
                        <a:rPr sz="11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эмтанзин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4"/>
                        </a:rPr>
                        <a:t>C50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Гиперэкспрессия/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70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амплификация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270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белка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HER2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23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Церитиниб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9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  <a:hlinkClick r:id="rId5"/>
                        </a:rPr>
                        <a:t>C34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270"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ALK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Наличие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транслокации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ALK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25" dirty="0">
                          <a:latin typeface="Calibri"/>
                          <a:cs typeface="Calibri"/>
                        </a:rPr>
                        <a:t>24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Цетуксимаб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С18,</a:t>
                      </a:r>
                      <a:r>
                        <a:rPr sz="11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С19,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С20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462280">
                        <a:lnSpc>
                          <a:spcPts val="115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RAS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BRAF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363220">
                        <a:lnSpc>
                          <a:spcPts val="1150"/>
                        </a:lnSpc>
                      </a:pPr>
                      <a:r>
                        <a:rPr sz="1100" spc="-10" dirty="0">
                          <a:latin typeface="Calibri"/>
                          <a:cs typeface="Calibri"/>
                        </a:rPr>
                        <a:t>Отсутствие</a:t>
                      </a:r>
                      <a:r>
                        <a:rPr sz="11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RAS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и отсутствие</a:t>
                      </a:r>
                      <a:r>
                        <a:rPr sz="11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мутаций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гене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BRAF</a:t>
                      </a:r>
                      <a:endParaRPr sz="11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A9D7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11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6764" y="342646"/>
            <a:ext cx="10705287" cy="704423"/>
          </a:xfrm>
          <a:prstGeom prst="rect">
            <a:avLst/>
          </a:prstGeom>
        </p:spPr>
        <p:txBody>
          <a:bodyPr vert="horz" wrap="square" lIns="0" tIns="8801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К УЧАСТНИКАМ СВО!</a:t>
            </a:r>
            <a:br>
              <a:rPr lang="ru-RU" sz="20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000" b="1" spc="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3014" y="2421332"/>
            <a:ext cx="5703570" cy="1746250"/>
          </a:xfrm>
          <a:custGeom>
            <a:avLst/>
            <a:gdLst/>
            <a:ahLst/>
            <a:cxnLst/>
            <a:rect l="l" t="t" r="r" b="b"/>
            <a:pathLst>
              <a:path w="5703570" h="1746250">
                <a:moveTo>
                  <a:pt x="5412435" y="0"/>
                </a:moveTo>
                <a:lnTo>
                  <a:pt x="291007" y="0"/>
                </a:lnTo>
                <a:lnTo>
                  <a:pt x="243804" y="3809"/>
                </a:lnTo>
                <a:lnTo>
                  <a:pt x="199027" y="14836"/>
                </a:lnTo>
                <a:lnTo>
                  <a:pt x="157273" y="32482"/>
                </a:lnTo>
                <a:lnTo>
                  <a:pt x="119142" y="56148"/>
                </a:lnTo>
                <a:lnTo>
                  <a:pt x="85234" y="85232"/>
                </a:lnTo>
                <a:lnTo>
                  <a:pt x="56147" y="119137"/>
                </a:lnTo>
                <a:lnTo>
                  <a:pt x="32481" y="157261"/>
                </a:lnTo>
                <a:lnTo>
                  <a:pt x="14835" y="199005"/>
                </a:lnTo>
                <a:lnTo>
                  <a:pt x="3808" y="243771"/>
                </a:lnTo>
                <a:lnTo>
                  <a:pt x="0" y="290956"/>
                </a:lnTo>
                <a:lnTo>
                  <a:pt x="0" y="1455039"/>
                </a:lnTo>
                <a:lnTo>
                  <a:pt x="3808" y="1502224"/>
                </a:lnTo>
                <a:lnTo>
                  <a:pt x="14835" y="1546990"/>
                </a:lnTo>
                <a:lnTo>
                  <a:pt x="32481" y="1588734"/>
                </a:lnTo>
                <a:lnTo>
                  <a:pt x="56147" y="1626858"/>
                </a:lnTo>
                <a:lnTo>
                  <a:pt x="85234" y="1660763"/>
                </a:lnTo>
                <a:lnTo>
                  <a:pt x="119142" y="1689847"/>
                </a:lnTo>
                <a:lnTo>
                  <a:pt x="157273" y="1713513"/>
                </a:lnTo>
                <a:lnTo>
                  <a:pt x="199027" y="1731159"/>
                </a:lnTo>
                <a:lnTo>
                  <a:pt x="243804" y="1742186"/>
                </a:lnTo>
                <a:lnTo>
                  <a:pt x="291007" y="1745995"/>
                </a:lnTo>
                <a:lnTo>
                  <a:pt x="5412435" y="1745995"/>
                </a:lnTo>
                <a:lnTo>
                  <a:pt x="5459652" y="1742186"/>
                </a:lnTo>
                <a:lnTo>
                  <a:pt x="5504435" y="1731159"/>
                </a:lnTo>
                <a:lnTo>
                  <a:pt x="5546186" y="1713513"/>
                </a:lnTo>
                <a:lnTo>
                  <a:pt x="5584309" y="1689847"/>
                </a:lnTo>
                <a:lnTo>
                  <a:pt x="5618206" y="1660763"/>
                </a:lnTo>
                <a:lnTo>
                  <a:pt x="5647280" y="1626858"/>
                </a:lnTo>
                <a:lnTo>
                  <a:pt x="5670933" y="1588734"/>
                </a:lnTo>
                <a:lnTo>
                  <a:pt x="5688567" y="1546990"/>
                </a:lnTo>
                <a:lnTo>
                  <a:pt x="5699586" y="1502224"/>
                </a:lnTo>
                <a:lnTo>
                  <a:pt x="5703392" y="1455039"/>
                </a:lnTo>
                <a:lnTo>
                  <a:pt x="5703392" y="290956"/>
                </a:lnTo>
                <a:lnTo>
                  <a:pt x="5699586" y="243771"/>
                </a:lnTo>
                <a:lnTo>
                  <a:pt x="5688567" y="199005"/>
                </a:lnTo>
                <a:lnTo>
                  <a:pt x="5670933" y="157261"/>
                </a:lnTo>
                <a:lnTo>
                  <a:pt x="5647280" y="119137"/>
                </a:lnTo>
                <a:lnTo>
                  <a:pt x="5618206" y="85232"/>
                </a:lnTo>
                <a:lnTo>
                  <a:pt x="5584309" y="56148"/>
                </a:lnTo>
                <a:lnTo>
                  <a:pt x="5546186" y="32482"/>
                </a:lnTo>
                <a:lnTo>
                  <a:pt x="5504435" y="14836"/>
                </a:lnTo>
                <a:lnTo>
                  <a:pt x="5459652" y="3809"/>
                </a:lnTo>
                <a:lnTo>
                  <a:pt x="5412435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3014" y="2626592"/>
            <a:ext cx="5460365" cy="1238288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065" marR="5080" indent="-1905" algn="ctr">
              <a:lnSpc>
                <a:spcPct val="80000"/>
              </a:lnSpc>
              <a:spcBef>
                <a:spcPts val="440"/>
              </a:spcBef>
            </a:pP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6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этапах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</a:t>
            </a:r>
            <a:r>
              <a:rPr sz="16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16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</a:t>
            </a:r>
            <a:r>
              <a:rPr sz="16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военной</a:t>
            </a:r>
            <a:r>
              <a:rPr sz="1600" b="1" spc="-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операции,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sz="16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(ее)</a:t>
            </a:r>
            <a:r>
              <a:rPr sz="1600" b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супруг(а),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sz="1600" b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супруг(а)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</a:t>
            </a:r>
            <a:r>
              <a:rPr sz="1600" b="1" spc="-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военной</a:t>
            </a:r>
            <a:r>
              <a:rPr sz="16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операции,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пропавшего</a:t>
            </a:r>
            <a:r>
              <a:rPr sz="1600" b="1" spc="-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sz="1600" b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вести,</a:t>
            </a:r>
            <a:r>
              <a:rPr sz="1600" b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sz="1600" b="1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sz="1600" b="1" spc="-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</a:t>
            </a:r>
            <a:r>
              <a:rPr sz="1600" b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психологом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16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600" b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самостоятельном обращении,</a:t>
            </a:r>
            <a:r>
              <a:rPr sz="16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6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направлению</a:t>
            </a:r>
            <a:r>
              <a:rPr sz="1600" b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лечащего</a:t>
            </a:r>
            <a:r>
              <a:rPr sz="1600" b="1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врача.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247711" y="2204779"/>
            <a:ext cx="5400675" cy="819150"/>
          </a:xfrm>
          <a:custGeom>
            <a:avLst/>
            <a:gdLst/>
            <a:ahLst/>
            <a:cxnLst/>
            <a:rect l="l" t="t" r="r" b="b"/>
            <a:pathLst>
              <a:path w="5400675" h="819150">
                <a:moveTo>
                  <a:pt x="0" y="136525"/>
                </a:moveTo>
                <a:lnTo>
                  <a:pt x="6968" y="93406"/>
                </a:lnTo>
                <a:lnTo>
                  <a:pt x="26367" y="55933"/>
                </a:lnTo>
                <a:lnTo>
                  <a:pt x="55933" y="26367"/>
                </a:lnTo>
                <a:lnTo>
                  <a:pt x="93406" y="6968"/>
                </a:lnTo>
                <a:lnTo>
                  <a:pt x="136525" y="0"/>
                </a:lnTo>
                <a:lnTo>
                  <a:pt x="5264150" y="0"/>
                </a:lnTo>
                <a:lnTo>
                  <a:pt x="5307268" y="6968"/>
                </a:lnTo>
                <a:lnTo>
                  <a:pt x="5344741" y="26367"/>
                </a:lnTo>
                <a:lnTo>
                  <a:pt x="5374307" y="55933"/>
                </a:lnTo>
                <a:lnTo>
                  <a:pt x="5393706" y="93406"/>
                </a:lnTo>
                <a:lnTo>
                  <a:pt x="5400675" y="136525"/>
                </a:lnTo>
                <a:lnTo>
                  <a:pt x="5400675" y="682625"/>
                </a:lnTo>
                <a:lnTo>
                  <a:pt x="5393706" y="725791"/>
                </a:lnTo>
                <a:lnTo>
                  <a:pt x="5374307" y="763271"/>
                </a:lnTo>
                <a:lnTo>
                  <a:pt x="5344741" y="792819"/>
                </a:lnTo>
                <a:lnTo>
                  <a:pt x="5307268" y="812193"/>
                </a:lnTo>
                <a:lnTo>
                  <a:pt x="5264150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136525"/>
                </a:lnTo>
                <a:close/>
              </a:path>
            </a:pathLst>
          </a:custGeom>
          <a:ln w="19050">
            <a:solidFill>
              <a:srgbClr val="86C6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247712" y="2477249"/>
            <a:ext cx="534434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</a:t>
            </a: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</a:t>
            </a:r>
            <a:endParaRPr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39407" y="3673463"/>
            <a:ext cx="5400675" cy="819150"/>
          </a:xfrm>
          <a:custGeom>
            <a:avLst/>
            <a:gdLst/>
            <a:ahLst/>
            <a:cxnLst/>
            <a:rect l="l" t="t" r="r" b="b"/>
            <a:pathLst>
              <a:path w="5400675" h="819150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5264150" y="0"/>
                </a:lnTo>
                <a:lnTo>
                  <a:pt x="5307268" y="6956"/>
                </a:lnTo>
                <a:lnTo>
                  <a:pt x="5344741" y="26330"/>
                </a:lnTo>
                <a:lnTo>
                  <a:pt x="5374307" y="55878"/>
                </a:lnTo>
                <a:lnTo>
                  <a:pt x="5393706" y="93358"/>
                </a:lnTo>
                <a:lnTo>
                  <a:pt x="5400675" y="136525"/>
                </a:lnTo>
                <a:lnTo>
                  <a:pt x="5400675" y="682625"/>
                </a:lnTo>
                <a:lnTo>
                  <a:pt x="5393706" y="725791"/>
                </a:lnTo>
                <a:lnTo>
                  <a:pt x="5374307" y="763271"/>
                </a:lnTo>
                <a:lnTo>
                  <a:pt x="5344741" y="792819"/>
                </a:lnTo>
                <a:lnTo>
                  <a:pt x="5307268" y="812193"/>
                </a:lnTo>
                <a:lnTo>
                  <a:pt x="5264150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136525"/>
                </a:lnTo>
                <a:close/>
              </a:path>
            </a:pathLst>
          </a:custGeom>
          <a:ln w="19050">
            <a:solidFill>
              <a:srgbClr val="86C6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312481" y="3834072"/>
            <a:ext cx="5335905" cy="481542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 indent="-2007870" algn="ctr">
              <a:spcBef>
                <a:spcPts val="95"/>
              </a:spcBef>
            </a:pPr>
            <a:r>
              <a:rPr sz="1400" b="1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и право на психологическую помощь супруге(у) участника СВО</a:t>
            </a:r>
          </a:p>
        </p:txBody>
      </p:sp>
      <p:sp>
        <p:nvSpPr>
          <p:cNvPr id="19" name="object 19"/>
          <p:cNvSpPr/>
          <p:nvPr/>
        </p:nvSpPr>
        <p:spPr>
          <a:xfrm>
            <a:off x="5883462" y="3173800"/>
            <a:ext cx="483870" cy="318770"/>
          </a:xfrm>
          <a:custGeom>
            <a:avLst/>
            <a:gdLst/>
            <a:ahLst/>
            <a:cxnLst/>
            <a:rect l="l" t="t" r="r" b="b"/>
            <a:pathLst>
              <a:path w="483870" h="318769">
                <a:moveTo>
                  <a:pt x="483870" y="159385"/>
                </a:moveTo>
                <a:lnTo>
                  <a:pt x="324485" y="0"/>
                </a:lnTo>
                <a:lnTo>
                  <a:pt x="324485" y="56629"/>
                </a:lnTo>
                <a:lnTo>
                  <a:pt x="0" y="56629"/>
                </a:lnTo>
                <a:lnTo>
                  <a:pt x="0" y="247904"/>
                </a:lnTo>
                <a:lnTo>
                  <a:pt x="66675" y="247904"/>
                </a:lnTo>
                <a:lnTo>
                  <a:pt x="66675" y="255016"/>
                </a:lnTo>
                <a:lnTo>
                  <a:pt x="324485" y="255016"/>
                </a:lnTo>
                <a:lnTo>
                  <a:pt x="324485" y="318770"/>
                </a:lnTo>
                <a:lnTo>
                  <a:pt x="483870" y="159385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0198" y="487904"/>
            <a:ext cx="8886825" cy="5063490"/>
            <a:chOff x="0" y="432892"/>
            <a:chExt cx="8886825" cy="5063490"/>
          </a:xfrm>
        </p:grpSpPr>
        <p:sp>
          <p:nvSpPr>
            <p:cNvPr id="3" name="object 3"/>
            <p:cNvSpPr/>
            <p:nvPr/>
          </p:nvSpPr>
          <p:spPr>
            <a:xfrm>
              <a:off x="5649721" y="723010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19"/>
                  </a:lnTo>
                  <a:lnTo>
                    <a:pt x="0" y="1398142"/>
                  </a:lnTo>
                  <a:lnTo>
                    <a:pt x="777239" y="1786763"/>
                  </a:lnTo>
                  <a:lnTo>
                    <a:pt x="1554479" y="1398142"/>
                  </a:lnTo>
                  <a:lnTo>
                    <a:pt x="1554479" y="388619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649721" y="723010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19"/>
                  </a:lnTo>
                  <a:lnTo>
                    <a:pt x="1554479" y="1398142"/>
                  </a:lnTo>
                  <a:lnTo>
                    <a:pt x="777239" y="1786763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892038" y="1001521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7"/>
                  </a:lnTo>
                  <a:lnTo>
                    <a:pt x="1069987" y="1229867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892038" y="1001521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0" y="1229867"/>
                  </a:moveTo>
                  <a:lnTo>
                    <a:pt x="1069987" y="1229867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7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822063" y="2204847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19"/>
                  </a:lnTo>
                  <a:lnTo>
                    <a:pt x="1554479" y="1398142"/>
                  </a:lnTo>
                  <a:lnTo>
                    <a:pt x="777239" y="1786763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60871" y="2213101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20"/>
                  </a:lnTo>
                  <a:lnTo>
                    <a:pt x="0" y="1398143"/>
                  </a:lnTo>
                  <a:lnTo>
                    <a:pt x="777239" y="1786763"/>
                  </a:lnTo>
                  <a:lnTo>
                    <a:pt x="1554479" y="1398143"/>
                  </a:lnTo>
                  <a:lnTo>
                    <a:pt x="1554479" y="388620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460871" y="2213101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20"/>
                  </a:lnTo>
                  <a:lnTo>
                    <a:pt x="1554479" y="1398143"/>
                  </a:lnTo>
                  <a:lnTo>
                    <a:pt x="777239" y="1786763"/>
                  </a:lnTo>
                  <a:lnTo>
                    <a:pt x="0" y="1398143"/>
                  </a:lnTo>
                  <a:lnTo>
                    <a:pt x="0" y="388620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703059" y="2491613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1069987" y="1229868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703059" y="2491613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0" y="1229868"/>
                  </a:moveTo>
                  <a:lnTo>
                    <a:pt x="1069987" y="1229868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8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641466" y="3701669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40" y="0"/>
                  </a:moveTo>
                  <a:lnTo>
                    <a:pt x="0" y="388619"/>
                  </a:lnTo>
                  <a:lnTo>
                    <a:pt x="0" y="1398142"/>
                  </a:lnTo>
                  <a:lnTo>
                    <a:pt x="777240" y="1786762"/>
                  </a:lnTo>
                  <a:lnTo>
                    <a:pt x="1554480" y="1398142"/>
                  </a:lnTo>
                  <a:lnTo>
                    <a:pt x="1554480" y="388619"/>
                  </a:lnTo>
                  <a:lnTo>
                    <a:pt x="777240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641466" y="3701669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40" y="0"/>
                  </a:moveTo>
                  <a:lnTo>
                    <a:pt x="1554480" y="388619"/>
                  </a:lnTo>
                  <a:lnTo>
                    <a:pt x="1554480" y="1398142"/>
                  </a:lnTo>
                  <a:lnTo>
                    <a:pt x="777240" y="1786762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240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883655" y="3980052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1069987" y="1229868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883655" y="3980052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0" y="1229868"/>
                  </a:moveTo>
                  <a:lnTo>
                    <a:pt x="1069987" y="1229868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8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960495" y="3703192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113" y="0"/>
                  </a:moveTo>
                  <a:lnTo>
                    <a:pt x="0" y="388619"/>
                  </a:lnTo>
                  <a:lnTo>
                    <a:pt x="0" y="1398142"/>
                  </a:lnTo>
                  <a:lnTo>
                    <a:pt x="777113" y="1786762"/>
                  </a:lnTo>
                  <a:lnTo>
                    <a:pt x="1554352" y="1398142"/>
                  </a:lnTo>
                  <a:lnTo>
                    <a:pt x="1554352" y="388619"/>
                  </a:lnTo>
                  <a:lnTo>
                    <a:pt x="777113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960495" y="3703192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113" y="0"/>
                  </a:moveTo>
                  <a:lnTo>
                    <a:pt x="1554352" y="388619"/>
                  </a:lnTo>
                  <a:lnTo>
                    <a:pt x="1554352" y="1398142"/>
                  </a:lnTo>
                  <a:lnTo>
                    <a:pt x="777113" y="1786762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113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202684" y="3981703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1069987" y="1229868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202684" y="3981703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0" y="1229868"/>
                  </a:moveTo>
                  <a:lnTo>
                    <a:pt x="1069987" y="1229868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8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140964" y="2213101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20"/>
                  </a:lnTo>
                  <a:lnTo>
                    <a:pt x="0" y="1398143"/>
                  </a:lnTo>
                  <a:lnTo>
                    <a:pt x="777239" y="1786763"/>
                  </a:lnTo>
                  <a:lnTo>
                    <a:pt x="1554480" y="1398143"/>
                  </a:lnTo>
                  <a:lnTo>
                    <a:pt x="1554480" y="388620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140964" y="2213101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80" y="388620"/>
                  </a:lnTo>
                  <a:lnTo>
                    <a:pt x="1554480" y="1398143"/>
                  </a:lnTo>
                  <a:lnTo>
                    <a:pt x="777239" y="1786763"/>
                  </a:lnTo>
                  <a:lnTo>
                    <a:pt x="0" y="1398143"/>
                  </a:lnTo>
                  <a:lnTo>
                    <a:pt x="0" y="388620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383279" y="2491613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1069987" y="1229868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383279" y="2491613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0" y="1229868"/>
                  </a:moveTo>
                  <a:lnTo>
                    <a:pt x="1069987" y="1229868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8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95420" y="723010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19"/>
                  </a:lnTo>
                  <a:lnTo>
                    <a:pt x="0" y="1398142"/>
                  </a:lnTo>
                  <a:lnTo>
                    <a:pt x="777239" y="1786763"/>
                  </a:lnTo>
                  <a:lnTo>
                    <a:pt x="1554479" y="1398142"/>
                  </a:lnTo>
                  <a:lnTo>
                    <a:pt x="1554479" y="388619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995420" y="723010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19"/>
                  </a:lnTo>
                  <a:lnTo>
                    <a:pt x="1554479" y="1398142"/>
                  </a:lnTo>
                  <a:lnTo>
                    <a:pt x="777239" y="1786763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237609" y="1001521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7"/>
                  </a:lnTo>
                  <a:lnTo>
                    <a:pt x="1069987" y="1229867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237609" y="1001521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0" y="1229867"/>
                  </a:moveTo>
                  <a:lnTo>
                    <a:pt x="1069987" y="1229867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7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325994" y="723010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19"/>
                  </a:lnTo>
                  <a:lnTo>
                    <a:pt x="0" y="1398142"/>
                  </a:lnTo>
                  <a:lnTo>
                    <a:pt x="777239" y="1786763"/>
                  </a:lnTo>
                  <a:lnTo>
                    <a:pt x="1554479" y="1398142"/>
                  </a:lnTo>
                  <a:lnTo>
                    <a:pt x="1554479" y="388619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325994" y="723010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19"/>
                  </a:lnTo>
                  <a:lnTo>
                    <a:pt x="1554479" y="1398142"/>
                  </a:lnTo>
                  <a:lnTo>
                    <a:pt x="777239" y="1786763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568310" y="1001521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7"/>
                  </a:lnTo>
                  <a:lnTo>
                    <a:pt x="1069987" y="1229867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568310" y="1001521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0" y="1229867"/>
                  </a:moveTo>
                  <a:lnTo>
                    <a:pt x="1069987" y="1229867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7"/>
                  </a:lnTo>
                  <a:close/>
                </a:path>
              </a:pathLst>
            </a:custGeom>
            <a:grpFill/>
            <a:ln w="9524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308098" y="3666616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19"/>
                  </a:lnTo>
                  <a:lnTo>
                    <a:pt x="0" y="1398142"/>
                  </a:lnTo>
                  <a:lnTo>
                    <a:pt x="777239" y="1786762"/>
                  </a:lnTo>
                  <a:lnTo>
                    <a:pt x="1554479" y="1398142"/>
                  </a:lnTo>
                  <a:lnTo>
                    <a:pt x="1554479" y="388619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308098" y="3666616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19"/>
                  </a:lnTo>
                  <a:lnTo>
                    <a:pt x="1554479" y="1398142"/>
                  </a:lnTo>
                  <a:lnTo>
                    <a:pt x="777239" y="1786762"/>
                  </a:lnTo>
                  <a:lnTo>
                    <a:pt x="0" y="1398142"/>
                  </a:lnTo>
                  <a:lnTo>
                    <a:pt x="0" y="388619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550414" y="3945127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1069987" y="1229868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550414" y="3945127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10" h="1229995">
                  <a:moveTo>
                    <a:pt x="0" y="1229868"/>
                  </a:moveTo>
                  <a:lnTo>
                    <a:pt x="1069987" y="1229868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8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3496233" y="176839"/>
            <a:ext cx="4774844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</a:t>
            </a:r>
            <a:r>
              <a:rPr sz="2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</a:t>
            </a:r>
            <a:r>
              <a:rPr sz="2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ПГГ</a:t>
            </a:r>
            <a:endParaRPr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003896" y="1183551"/>
            <a:ext cx="1532508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«Модернизация 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первичного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звена</a:t>
            </a: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здравоохранения РФ»</a:t>
            </a:r>
            <a:endParaRPr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649720" y="1151001"/>
            <a:ext cx="1546225" cy="78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2540" algn="ctr"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</a:t>
            </a:r>
          </a:p>
          <a:p>
            <a:pPr marL="12065" marR="5080" indent="-2540" algn="ctr"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5080" indent="-2540" algn="ctr"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сахарным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5080" indent="-2540" algn="ctr">
              <a:spcBef>
                <a:spcPts val="100"/>
              </a:spcBef>
            </a:pP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диабетом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7341678" y="1030833"/>
            <a:ext cx="1538796" cy="11592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мероприятий, </a:t>
            </a:r>
            <a:r>
              <a:rPr sz="1200" b="1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направленных</a:t>
            </a:r>
            <a:endParaRPr lang="ru-RU" sz="1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1200" b="1" spc="-2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2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борьбу </a:t>
            </a:r>
          </a:p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гепатитом С»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140964" y="2699371"/>
            <a:ext cx="1522857" cy="78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каждого»</a:t>
            </a:r>
            <a:endParaRPr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460871" y="2580075"/>
            <a:ext cx="1554479" cy="9746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700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«Борьба </a:t>
            </a:r>
          </a:p>
          <a:p>
            <a:pPr marL="12700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сердечно-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сосудистыми</a:t>
            </a:r>
            <a:endParaRPr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заболеваниями»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2290029" y="3995231"/>
            <a:ext cx="1554481" cy="13311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</a:t>
            </a:r>
          </a:p>
          <a:p>
            <a:pPr marL="12700" marR="5080" indent="91440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«Оптимальная для восстановления здоровья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медицинская реабилитация»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200" dirty="0">
              <a:latin typeface="Tahoma"/>
              <a:cs typeface="Tahoma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960494" y="4160316"/>
            <a:ext cx="1530453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700" marR="5080" indent="9144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ФМУ,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сети НМИЦ»</a:t>
            </a:r>
            <a:endParaRPr sz="12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5690841" y="4136242"/>
            <a:ext cx="1476375" cy="777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55244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700" marR="5080" indent="-55244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«Борьба </a:t>
            </a:r>
          </a:p>
          <a:p>
            <a:pPr marL="12700" marR="5080" indent="-55244" algn="ctr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онкологическими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заболеваниями»</a:t>
            </a:r>
          </a:p>
        </p:txBody>
      </p:sp>
      <p:grpSp>
        <p:nvGrpSpPr>
          <p:cNvPr id="104" name="object 104"/>
          <p:cNvGrpSpPr/>
          <p:nvPr/>
        </p:nvGrpSpPr>
        <p:grpSpPr>
          <a:xfrm>
            <a:off x="7310119" y="3656203"/>
            <a:ext cx="1567180" cy="1799589"/>
            <a:chOff x="7310119" y="3656203"/>
            <a:chExt cx="1567180" cy="1799589"/>
          </a:xfrm>
        </p:grpSpPr>
        <p:sp>
          <p:nvSpPr>
            <p:cNvPr id="105" name="object 105"/>
            <p:cNvSpPr/>
            <p:nvPr/>
          </p:nvSpPr>
          <p:spPr>
            <a:xfrm>
              <a:off x="7316469" y="3662553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0" y="388620"/>
                  </a:lnTo>
                  <a:lnTo>
                    <a:pt x="0" y="1398143"/>
                  </a:lnTo>
                  <a:lnTo>
                    <a:pt x="777239" y="1786636"/>
                  </a:lnTo>
                  <a:lnTo>
                    <a:pt x="1554479" y="1398143"/>
                  </a:lnTo>
                  <a:lnTo>
                    <a:pt x="1554479" y="388620"/>
                  </a:lnTo>
                  <a:lnTo>
                    <a:pt x="777239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7316469" y="3662553"/>
              <a:ext cx="1554480" cy="1786889"/>
            </a:xfrm>
            <a:custGeom>
              <a:avLst/>
              <a:gdLst/>
              <a:ahLst/>
              <a:cxnLst/>
              <a:rect l="l" t="t" r="r" b="b"/>
              <a:pathLst>
                <a:path w="1554479" h="1786889">
                  <a:moveTo>
                    <a:pt x="777239" y="0"/>
                  </a:moveTo>
                  <a:lnTo>
                    <a:pt x="1554479" y="388620"/>
                  </a:lnTo>
                  <a:lnTo>
                    <a:pt x="1554479" y="1398143"/>
                  </a:lnTo>
                  <a:lnTo>
                    <a:pt x="777239" y="1786636"/>
                  </a:lnTo>
                  <a:lnTo>
                    <a:pt x="0" y="1398143"/>
                  </a:lnTo>
                  <a:lnTo>
                    <a:pt x="0" y="388620"/>
                  </a:lnTo>
                  <a:lnTo>
                    <a:pt x="777239" y="0"/>
                  </a:lnTo>
                  <a:close/>
                </a:path>
              </a:pathLst>
            </a:custGeom>
            <a:grpFill/>
            <a:ln w="12700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7558658" y="3940937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1069987" y="0"/>
                  </a:moveTo>
                  <a:lnTo>
                    <a:pt x="0" y="0"/>
                  </a:lnTo>
                  <a:lnTo>
                    <a:pt x="0" y="1229868"/>
                  </a:lnTo>
                  <a:lnTo>
                    <a:pt x="1069987" y="1229868"/>
                  </a:lnTo>
                  <a:lnTo>
                    <a:pt x="1069987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7558658" y="3940937"/>
              <a:ext cx="1070610" cy="1229995"/>
            </a:xfrm>
            <a:custGeom>
              <a:avLst/>
              <a:gdLst/>
              <a:ahLst/>
              <a:cxnLst/>
              <a:rect l="l" t="t" r="r" b="b"/>
              <a:pathLst>
                <a:path w="1070609" h="1229995">
                  <a:moveTo>
                    <a:pt x="0" y="1229868"/>
                  </a:moveTo>
                  <a:lnTo>
                    <a:pt x="1069987" y="1229868"/>
                  </a:lnTo>
                  <a:lnTo>
                    <a:pt x="1069987" y="0"/>
                  </a:lnTo>
                  <a:lnTo>
                    <a:pt x="0" y="0"/>
                  </a:lnTo>
                  <a:lnTo>
                    <a:pt x="0" y="1229868"/>
                  </a:lnTo>
                  <a:close/>
                </a:path>
              </a:pathLst>
            </a:custGeom>
            <a:grpFill/>
            <a:ln w="9525">
              <a:solidFill>
                <a:srgbClr val="2C42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1" name="object 111"/>
          <p:cNvSpPr txBox="1"/>
          <p:nvPr/>
        </p:nvSpPr>
        <p:spPr>
          <a:xfrm>
            <a:off x="7325994" y="4142654"/>
            <a:ext cx="1520633" cy="7643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55244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 </a:t>
            </a:r>
          </a:p>
          <a:p>
            <a:pPr marL="12700" marR="5080" indent="-55244" algn="ctr">
              <a:spcBef>
                <a:spcPts val="100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«Биомедицинские </a:t>
            </a:r>
            <a:r>
              <a:rPr sz="12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будущего»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4809658" y="2438783"/>
            <a:ext cx="156688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9065" algn="ctr">
              <a:lnSpc>
                <a:spcPct val="100000"/>
              </a:lnSpc>
              <a:spcBef>
                <a:spcPts val="95"/>
              </a:spcBef>
            </a:pPr>
            <a:r>
              <a:rPr sz="4000" b="1" spc="9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ПГГ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5"/>
              </a:spcBef>
            </a:pPr>
            <a:r>
              <a:rPr sz="4000" b="1" spc="-5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Подзаголовок 2"/>
          <p:cNvSpPr txBox="1"/>
          <p:nvPr/>
        </p:nvSpPr>
        <p:spPr>
          <a:xfrm>
            <a:off x="380009" y="6189409"/>
            <a:ext cx="11353800" cy="381000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Ожидаемая продолжительность жизни к 2030 году – 78 лет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801" y="813435"/>
            <a:ext cx="6196330" cy="2615565"/>
          </a:xfrm>
          <a:custGeom>
            <a:avLst/>
            <a:gdLst/>
            <a:ahLst/>
            <a:cxnLst/>
            <a:rect l="l" t="t" r="r" b="b"/>
            <a:pathLst>
              <a:path w="6196330" h="2615565">
                <a:moveTo>
                  <a:pt x="5703405" y="435864"/>
                </a:moveTo>
                <a:lnTo>
                  <a:pt x="5700839" y="388366"/>
                </a:lnTo>
                <a:lnTo>
                  <a:pt x="5693346" y="342341"/>
                </a:lnTo>
                <a:lnTo>
                  <a:pt x="5681180" y="298081"/>
                </a:lnTo>
                <a:lnTo>
                  <a:pt x="5664619" y="255828"/>
                </a:lnTo>
                <a:lnTo>
                  <a:pt x="5643905" y="215849"/>
                </a:lnTo>
                <a:lnTo>
                  <a:pt x="5619318" y="178422"/>
                </a:lnTo>
                <a:lnTo>
                  <a:pt x="5591124" y="143814"/>
                </a:lnTo>
                <a:lnTo>
                  <a:pt x="5559590" y="112280"/>
                </a:lnTo>
                <a:lnTo>
                  <a:pt x="5524982" y="84086"/>
                </a:lnTo>
                <a:lnTo>
                  <a:pt x="5487555" y="59499"/>
                </a:lnTo>
                <a:lnTo>
                  <a:pt x="5447576" y="38785"/>
                </a:lnTo>
                <a:lnTo>
                  <a:pt x="5405323" y="22225"/>
                </a:lnTo>
                <a:lnTo>
                  <a:pt x="5361063" y="10058"/>
                </a:lnTo>
                <a:lnTo>
                  <a:pt x="5315039" y="2565"/>
                </a:lnTo>
                <a:lnTo>
                  <a:pt x="5267541" y="0"/>
                </a:lnTo>
                <a:lnTo>
                  <a:pt x="435864" y="0"/>
                </a:lnTo>
                <a:lnTo>
                  <a:pt x="388366" y="2565"/>
                </a:lnTo>
                <a:lnTo>
                  <a:pt x="342353" y="10058"/>
                </a:lnTo>
                <a:lnTo>
                  <a:pt x="298081" y="22225"/>
                </a:lnTo>
                <a:lnTo>
                  <a:pt x="255841" y="38785"/>
                </a:lnTo>
                <a:lnTo>
                  <a:pt x="215861" y="59499"/>
                </a:lnTo>
                <a:lnTo>
                  <a:pt x="178435" y="84086"/>
                </a:lnTo>
                <a:lnTo>
                  <a:pt x="143827" y="112280"/>
                </a:lnTo>
                <a:lnTo>
                  <a:pt x="112280" y="143814"/>
                </a:lnTo>
                <a:lnTo>
                  <a:pt x="84086" y="178422"/>
                </a:lnTo>
                <a:lnTo>
                  <a:pt x="59499" y="215849"/>
                </a:lnTo>
                <a:lnTo>
                  <a:pt x="38785" y="255828"/>
                </a:lnTo>
                <a:lnTo>
                  <a:pt x="22212" y="298081"/>
                </a:lnTo>
                <a:lnTo>
                  <a:pt x="10045" y="342341"/>
                </a:lnTo>
                <a:lnTo>
                  <a:pt x="2552" y="388366"/>
                </a:lnTo>
                <a:lnTo>
                  <a:pt x="0" y="435864"/>
                </a:lnTo>
                <a:lnTo>
                  <a:pt x="0" y="2179193"/>
                </a:lnTo>
                <a:lnTo>
                  <a:pt x="2552" y="2226703"/>
                </a:lnTo>
                <a:lnTo>
                  <a:pt x="10045" y="2272728"/>
                </a:lnTo>
                <a:lnTo>
                  <a:pt x="22212" y="2316988"/>
                </a:lnTo>
                <a:lnTo>
                  <a:pt x="38785" y="2359241"/>
                </a:lnTo>
                <a:lnTo>
                  <a:pt x="59499" y="2399220"/>
                </a:lnTo>
                <a:lnTo>
                  <a:pt x="84086" y="2436647"/>
                </a:lnTo>
                <a:lnTo>
                  <a:pt x="112280" y="2471255"/>
                </a:lnTo>
                <a:lnTo>
                  <a:pt x="143827" y="2502789"/>
                </a:lnTo>
                <a:lnTo>
                  <a:pt x="178435" y="2530983"/>
                </a:lnTo>
                <a:lnTo>
                  <a:pt x="215861" y="2555570"/>
                </a:lnTo>
                <a:lnTo>
                  <a:pt x="255841" y="2576284"/>
                </a:lnTo>
                <a:lnTo>
                  <a:pt x="298094" y="2592844"/>
                </a:lnTo>
                <a:lnTo>
                  <a:pt x="342353" y="2605011"/>
                </a:lnTo>
                <a:lnTo>
                  <a:pt x="388366" y="2612504"/>
                </a:lnTo>
                <a:lnTo>
                  <a:pt x="435864" y="2615057"/>
                </a:lnTo>
                <a:lnTo>
                  <a:pt x="5267541" y="2615057"/>
                </a:lnTo>
                <a:lnTo>
                  <a:pt x="5315039" y="2612504"/>
                </a:lnTo>
                <a:lnTo>
                  <a:pt x="5361063" y="2605011"/>
                </a:lnTo>
                <a:lnTo>
                  <a:pt x="5405323" y="2592844"/>
                </a:lnTo>
                <a:lnTo>
                  <a:pt x="5447576" y="2576284"/>
                </a:lnTo>
                <a:lnTo>
                  <a:pt x="5487555" y="2555570"/>
                </a:lnTo>
                <a:lnTo>
                  <a:pt x="5524982" y="2530983"/>
                </a:lnTo>
                <a:lnTo>
                  <a:pt x="5559590" y="2502789"/>
                </a:lnTo>
                <a:lnTo>
                  <a:pt x="5591124" y="2471255"/>
                </a:lnTo>
                <a:lnTo>
                  <a:pt x="5619318" y="2436647"/>
                </a:lnTo>
                <a:lnTo>
                  <a:pt x="5643905" y="2399220"/>
                </a:lnTo>
                <a:lnTo>
                  <a:pt x="5664619" y="2359241"/>
                </a:lnTo>
                <a:lnTo>
                  <a:pt x="5681180" y="2316988"/>
                </a:lnTo>
                <a:lnTo>
                  <a:pt x="5693346" y="2272728"/>
                </a:lnTo>
                <a:lnTo>
                  <a:pt x="5700839" y="2226703"/>
                </a:lnTo>
                <a:lnTo>
                  <a:pt x="5703405" y="2179193"/>
                </a:lnTo>
                <a:lnTo>
                  <a:pt x="5703405" y="435864"/>
                </a:lnTo>
                <a:close/>
              </a:path>
              <a:path w="6196330" h="2615565">
                <a:moveTo>
                  <a:pt x="6195784" y="1307465"/>
                </a:moveTo>
                <a:lnTo>
                  <a:pt x="6036399" y="1148080"/>
                </a:lnTo>
                <a:lnTo>
                  <a:pt x="6036399" y="1211834"/>
                </a:lnTo>
                <a:lnTo>
                  <a:pt x="5762206" y="1211834"/>
                </a:lnTo>
                <a:lnTo>
                  <a:pt x="5718010" y="1211948"/>
                </a:lnTo>
                <a:lnTo>
                  <a:pt x="5718010" y="1403223"/>
                </a:lnTo>
                <a:lnTo>
                  <a:pt x="5762206" y="1403223"/>
                </a:lnTo>
                <a:lnTo>
                  <a:pt x="6036399" y="1403223"/>
                </a:lnTo>
                <a:lnTo>
                  <a:pt x="6036399" y="1466977"/>
                </a:lnTo>
                <a:lnTo>
                  <a:pt x="6195784" y="1307465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15355" y="91772"/>
            <a:ext cx="10911205" cy="704423"/>
          </a:xfrm>
          <a:prstGeom prst="rect">
            <a:avLst/>
          </a:prstGeom>
        </p:spPr>
        <p:txBody>
          <a:bodyPr vert="horz" wrap="square" lIns="0" tIns="880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20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ВНИМАНИЕ!!!!!!</a:t>
            </a:r>
            <a:br>
              <a:rPr lang="ru-RU" sz="20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</a:t>
            </a:r>
            <a:r>
              <a:rPr lang="ru-RU" sz="2000" b="1" spc="9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пгг</a:t>
            </a:r>
            <a:endParaRPr sz="2000" b="1" spc="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800" y="1138009"/>
            <a:ext cx="5485637" cy="1779974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 algn="ctr">
              <a:lnSpc>
                <a:spcPct val="80000"/>
              </a:lnSpc>
              <a:spcBef>
                <a:spcPts val="440"/>
              </a:spcBef>
            </a:pP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</a:t>
            </a:r>
            <a:r>
              <a:rPr sz="2000" i="1" spc="-6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2000" i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i="1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i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r>
              <a:rPr sz="2000" i="1" spc="-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неисполнением</a:t>
            </a:r>
            <a:r>
              <a:rPr sz="2000" i="1" spc="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дифференцированных</a:t>
            </a:r>
            <a:r>
              <a:rPr sz="2000" i="1" spc="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нормативов</a:t>
            </a:r>
            <a:r>
              <a:rPr sz="2000" i="1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объемов</a:t>
            </a:r>
            <a:r>
              <a:rPr sz="2000" i="1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i="1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i="1" spc="-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</a:t>
            </a:r>
            <a:r>
              <a:rPr sz="2000" i="1" spc="-5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i="1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4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01.01.2027,</a:t>
            </a:r>
            <a:r>
              <a:rPr sz="2000" i="1" spc="-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i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случае</a:t>
            </a:r>
            <a:r>
              <a:rPr sz="2000" i="1" spc="-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отказа</a:t>
            </a:r>
            <a:r>
              <a:rPr sz="2000" i="1" spc="-6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корректировке</a:t>
            </a:r>
            <a:r>
              <a:rPr sz="2000" i="1" spc="-4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установленных</a:t>
            </a:r>
            <a:r>
              <a:rPr sz="2000" i="1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нормативов</a:t>
            </a:r>
            <a:r>
              <a:rPr sz="2000" i="1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объемов </a:t>
            </a:r>
            <a:r>
              <a:rPr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i="1" spc="-3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</a:t>
            </a:r>
            <a:r>
              <a:rPr sz="2000" b="1" i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</a:t>
            </a:r>
            <a:r>
              <a:rPr sz="2000" b="1" i="1" spc="-5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i="1" spc="-2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возврату</a:t>
            </a:r>
            <a:r>
              <a:rPr sz="2000" b="1" i="1" spc="-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ФФОМС!!!!!!</a:t>
            </a:r>
            <a:endParaRPr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415023" y="1005204"/>
            <a:ext cx="5400675" cy="819150"/>
          </a:xfrm>
          <a:custGeom>
            <a:avLst/>
            <a:gdLst/>
            <a:ahLst/>
            <a:cxnLst/>
            <a:rect l="l" t="t" r="r" b="b"/>
            <a:pathLst>
              <a:path w="5400675" h="819150">
                <a:moveTo>
                  <a:pt x="0" y="136525"/>
                </a:moveTo>
                <a:lnTo>
                  <a:pt x="6968" y="93358"/>
                </a:lnTo>
                <a:lnTo>
                  <a:pt x="26367" y="55878"/>
                </a:lnTo>
                <a:lnTo>
                  <a:pt x="55933" y="26330"/>
                </a:lnTo>
                <a:lnTo>
                  <a:pt x="93406" y="6956"/>
                </a:lnTo>
                <a:lnTo>
                  <a:pt x="136525" y="0"/>
                </a:lnTo>
                <a:lnTo>
                  <a:pt x="5264150" y="0"/>
                </a:lnTo>
                <a:lnTo>
                  <a:pt x="5307268" y="6956"/>
                </a:lnTo>
                <a:lnTo>
                  <a:pt x="5344741" y="26330"/>
                </a:lnTo>
                <a:lnTo>
                  <a:pt x="5374307" y="55878"/>
                </a:lnTo>
                <a:lnTo>
                  <a:pt x="5393706" y="93358"/>
                </a:lnTo>
                <a:lnTo>
                  <a:pt x="5400675" y="136525"/>
                </a:lnTo>
                <a:lnTo>
                  <a:pt x="5400675" y="682625"/>
                </a:lnTo>
                <a:lnTo>
                  <a:pt x="5393706" y="725791"/>
                </a:lnTo>
                <a:lnTo>
                  <a:pt x="5374307" y="763271"/>
                </a:lnTo>
                <a:lnTo>
                  <a:pt x="5344741" y="792819"/>
                </a:lnTo>
                <a:lnTo>
                  <a:pt x="5307268" y="812193"/>
                </a:lnTo>
                <a:lnTo>
                  <a:pt x="5264150" y="819150"/>
                </a:lnTo>
                <a:lnTo>
                  <a:pt x="136525" y="819150"/>
                </a:lnTo>
                <a:lnTo>
                  <a:pt x="93406" y="812193"/>
                </a:lnTo>
                <a:lnTo>
                  <a:pt x="55933" y="792819"/>
                </a:lnTo>
                <a:lnTo>
                  <a:pt x="26367" y="763271"/>
                </a:lnTo>
                <a:lnTo>
                  <a:pt x="6968" y="725791"/>
                </a:lnTo>
                <a:lnTo>
                  <a:pt x="0" y="682625"/>
                </a:lnTo>
                <a:lnTo>
                  <a:pt x="0" y="136525"/>
                </a:lnTo>
                <a:close/>
              </a:path>
            </a:pathLst>
          </a:custGeom>
          <a:ln w="19050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501130" y="1079428"/>
            <a:ext cx="5215255" cy="551241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R="5080" algn="ctr">
              <a:lnSpc>
                <a:spcPts val="1250"/>
              </a:lnSpc>
            </a:pPr>
            <a:r>
              <a:rPr sz="1400" spc="8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</a:t>
            </a:r>
            <a:r>
              <a:rPr sz="1400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2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sz="1400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sz="1400" spc="-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sz="1400" spc="-7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скорректировать</a:t>
            </a:r>
            <a:r>
              <a:rPr sz="1400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нормативы,</a:t>
            </a:r>
            <a:r>
              <a:rPr sz="1400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spc="-40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080" algn="ctr">
              <a:lnSpc>
                <a:spcPts val="1250"/>
              </a:lnSpc>
            </a:pPr>
            <a:r>
              <a:rPr sz="1400" spc="95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sz="1400" spc="9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</a:t>
            </a:r>
            <a:r>
              <a:rPr sz="1400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5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sz="1400" spc="-6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7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sz="1400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объективные</a:t>
            </a:r>
            <a:r>
              <a:rPr sz="1400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</a:t>
            </a:r>
            <a:r>
              <a:rPr sz="1400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6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(рост</a:t>
            </a:r>
            <a:r>
              <a:rPr sz="1400" spc="-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8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заболеваемости, </a:t>
            </a:r>
            <a:r>
              <a:rPr sz="1400" spc="1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</a:t>
            </a:r>
            <a:r>
              <a:rPr sz="1400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структуры</a:t>
            </a:r>
            <a:r>
              <a:rPr sz="1400" spc="-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sz="1400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400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sz="14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1400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сроком до 1 декабря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486525" y="2190623"/>
            <a:ext cx="5400675" cy="828040"/>
          </a:xfrm>
          <a:custGeom>
            <a:avLst/>
            <a:gdLst/>
            <a:ahLst/>
            <a:cxnLst/>
            <a:rect l="l" t="t" r="r" b="b"/>
            <a:pathLst>
              <a:path w="5400675" h="828039">
                <a:moveTo>
                  <a:pt x="0" y="138049"/>
                </a:moveTo>
                <a:lnTo>
                  <a:pt x="7041" y="94431"/>
                </a:lnTo>
                <a:lnTo>
                  <a:pt x="26647" y="56537"/>
                </a:lnTo>
                <a:lnTo>
                  <a:pt x="56537" y="26647"/>
                </a:lnTo>
                <a:lnTo>
                  <a:pt x="94431" y="7041"/>
                </a:lnTo>
                <a:lnTo>
                  <a:pt x="138049" y="0"/>
                </a:lnTo>
                <a:lnTo>
                  <a:pt x="5262626" y="0"/>
                </a:lnTo>
                <a:lnTo>
                  <a:pt x="5306243" y="7041"/>
                </a:lnTo>
                <a:lnTo>
                  <a:pt x="5344137" y="26647"/>
                </a:lnTo>
                <a:lnTo>
                  <a:pt x="5374027" y="56537"/>
                </a:lnTo>
                <a:lnTo>
                  <a:pt x="5393633" y="94431"/>
                </a:lnTo>
                <a:lnTo>
                  <a:pt x="5400675" y="138049"/>
                </a:lnTo>
                <a:lnTo>
                  <a:pt x="5400675" y="689863"/>
                </a:lnTo>
                <a:lnTo>
                  <a:pt x="5393633" y="733481"/>
                </a:lnTo>
                <a:lnTo>
                  <a:pt x="5374027" y="771375"/>
                </a:lnTo>
                <a:lnTo>
                  <a:pt x="5344137" y="801265"/>
                </a:lnTo>
                <a:lnTo>
                  <a:pt x="5306243" y="820871"/>
                </a:lnTo>
                <a:lnTo>
                  <a:pt x="5262626" y="827912"/>
                </a:lnTo>
                <a:lnTo>
                  <a:pt x="138049" y="827912"/>
                </a:lnTo>
                <a:lnTo>
                  <a:pt x="94431" y="820871"/>
                </a:lnTo>
                <a:lnTo>
                  <a:pt x="56537" y="801265"/>
                </a:lnTo>
                <a:lnTo>
                  <a:pt x="26647" y="771375"/>
                </a:lnTo>
                <a:lnTo>
                  <a:pt x="7041" y="733481"/>
                </a:lnTo>
                <a:lnTo>
                  <a:pt x="0" y="689863"/>
                </a:lnTo>
                <a:lnTo>
                  <a:pt x="0" y="138049"/>
                </a:lnTo>
                <a:close/>
              </a:path>
            </a:pathLst>
          </a:custGeom>
          <a:ln w="19049">
            <a:solidFill>
              <a:srgbClr val="2C42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55434" y="2289303"/>
            <a:ext cx="5160264" cy="557204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R="5080" indent="-635" algn="ctr">
              <a:lnSpc>
                <a:spcPts val="1250"/>
              </a:lnSpc>
            </a:pPr>
            <a:r>
              <a:rPr sz="1400" spc="8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до 1 октября корректировка не согласована, </a:t>
            </a:r>
            <a:endParaRPr lang="ru-RU" sz="1400" spc="85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080" indent="-635" algn="ctr">
              <a:lnSpc>
                <a:spcPts val="1250"/>
              </a:lnSpc>
            </a:pPr>
            <a:r>
              <a:rPr sz="1400" spc="8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нормативы по итогам года не выполнены, </a:t>
            </a:r>
            <a:endParaRPr lang="ru-RU" sz="1400" spc="85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080" indent="-635" algn="ctr">
              <a:lnSpc>
                <a:spcPts val="1250"/>
              </a:lnSpc>
            </a:pPr>
            <a:r>
              <a:rPr sz="1400" spc="8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2027 года </a:t>
            </a:r>
            <a:r>
              <a:rPr sz="1600" b="1" spc="8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срабатывает </a:t>
            </a:r>
            <a:r>
              <a:rPr sz="1600" b="1" spc="85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</a:t>
            </a:r>
            <a:r>
              <a:rPr sz="1600" b="1" spc="8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85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возврата</a:t>
            </a:r>
            <a:r>
              <a:rPr lang="ru-RU" sz="1600" b="1" spc="8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!!!!!</a:t>
            </a:r>
            <a:endParaRPr sz="1600" b="1" spc="85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7689" y="3459155"/>
            <a:ext cx="5685155" cy="2615565"/>
          </a:xfrm>
          <a:custGeom>
            <a:avLst/>
            <a:gdLst/>
            <a:ahLst/>
            <a:cxnLst/>
            <a:rect l="l" t="t" r="r" b="b"/>
            <a:pathLst>
              <a:path w="5685155" h="2615565">
                <a:moveTo>
                  <a:pt x="5248783" y="0"/>
                </a:moveTo>
                <a:lnTo>
                  <a:pt x="435863" y="0"/>
                </a:lnTo>
                <a:lnTo>
                  <a:pt x="388370" y="2556"/>
                </a:lnTo>
                <a:lnTo>
                  <a:pt x="342358" y="10049"/>
                </a:lnTo>
                <a:lnTo>
                  <a:pt x="298094" y="22213"/>
                </a:lnTo>
                <a:lnTo>
                  <a:pt x="255843" y="38783"/>
                </a:lnTo>
                <a:lnTo>
                  <a:pt x="215871" y="59492"/>
                </a:lnTo>
                <a:lnTo>
                  <a:pt x="178445" y="84076"/>
                </a:lnTo>
                <a:lnTo>
                  <a:pt x="143829" y="112268"/>
                </a:lnTo>
                <a:lnTo>
                  <a:pt x="112290" y="143804"/>
                </a:lnTo>
                <a:lnTo>
                  <a:pt x="84094" y="178417"/>
                </a:lnTo>
                <a:lnTo>
                  <a:pt x="59506" y="215843"/>
                </a:lnTo>
                <a:lnTo>
                  <a:pt x="38793" y="255816"/>
                </a:lnTo>
                <a:lnTo>
                  <a:pt x="22219" y="298070"/>
                </a:lnTo>
                <a:lnTo>
                  <a:pt x="10052" y="342339"/>
                </a:lnTo>
                <a:lnTo>
                  <a:pt x="2557" y="388359"/>
                </a:lnTo>
                <a:lnTo>
                  <a:pt x="0" y="435864"/>
                </a:lnTo>
                <a:lnTo>
                  <a:pt x="0" y="2179231"/>
                </a:lnTo>
                <a:lnTo>
                  <a:pt x="2557" y="2226722"/>
                </a:lnTo>
                <a:lnTo>
                  <a:pt x="10052" y="2272732"/>
                </a:lnTo>
                <a:lnTo>
                  <a:pt x="22219" y="2316995"/>
                </a:lnTo>
                <a:lnTo>
                  <a:pt x="38793" y="2359246"/>
                </a:lnTo>
                <a:lnTo>
                  <a:pt x="59506" y="2399217"/>
                </a:lnTo>
                <a:lnTo>
                  <a:pt x="84094" y="2436644"/>
                </a:lnTo>
                <a:lnTo>
                  <a:pt x="112290" y="2471260"/>
                </a:lnTo>
                <a:lnTo>
                  <a:pt x="143829" y="2502800"/>
                </a:lnTo>
                <a:lnTo>
                  <a:pt x="178445" y="2530997"/>
                </a:lnTo>
                <a:lnTo>
                  <a:pt x="215871" y="2555585"/>
                </a:lnTo>
                <a:lnTo>
                  <a:pt x="255843" y="2576299"/>
                </a:lnTo>
                <a:lnTo>
                  <a:pt x="298094" y="2592873"/>
                </a:lnTo>
                <a:lnTo>
                  <a:pt x="342358" y="2605041"/>
                </a:lnTo>
                <a:lnTo>
                  <a:pt x="388370" y="2612537"/>
                </a:lnTo>
                <a:lnTo>
                  <a:pt x="435863" y="2615095"/>
                </a:lnTo>
                <a:lnTo>
                  <a:pt x="5248783" y="2615095"/>
                </a:lnTo>
                <a:lnTo>
                  <a:pt x="5296287" y="2612537"/>
                </a:lnTo>
                <a:lnTo>
                  <a:pt x="5342307" y="2605041"/>
                </a:lnTo>
                <a:lnTo>
                  <a:pt x="5386576" y="2592873"/>
                </a:lnTo>
                <a:lnTo>
                  <a:pt x="5428830" y="2576299"/>
                </a:lnTo>
                <a:lnTo>
                  <a:pt x="5468803" y="2555585"/>
                </a:lnTo>
                <a:lnTo>
                  <a:pt x="5506229" y="2530997"/>
                </a:lnTo>
                <a:lnTo>
                  <a:pt x="5540842" y="2502800"/>
                </a:lnTo>
                <a:lnTo>
                  <a:pt x="5572378" y="2471260"/>
                </a:lnTo>
                <a:lnTo>
                  <a:pt x="5600570" y="2436644"/>
                </a:lnTo>
                <a:lnTo>
                  <a:pt x="5625154" y="2399217"/>
                </a:lnTo>
                <a:lnTo>
                  <a:pt x="5645863" y="2359246"/>
                </a:lnTo>
                <a:lnTo>
                  <a:pt x="5662433" y="2316995"/>
                </a:lnTo>
                <a:lnTo>
                  <a:pt x="5674597" y="2272732"/>
                </a:lnTo>
                <a:lnTo>
                  <a:pt x="5682090" y="2226722"/>
                </a:lnTo>
                <a:lnTo>
                  <a:pt x="5684647" y="2179231"/>
                </a:lnTo>
                <a:lnTo>
                  <a:pt x="5684647" y="435864"/>
                </a:lnTo>
                <a:lnTo>
                  <a:pt x="5682090" y="388359"/>
                </a:lnTo>
                <a:lnTo>
                  <a:pt x="5674597" y="342339"/>
                </a:lnTo>
                <a:lnTo>
                  <a:pt x="5662433" y="298070"/>
                </a:lnTo>
                <a:lnTo>
                  <a:pt x="5645863" y="255816"/>
                </a:lnTo>
                <a:lnTo>
                  <a:pt x="5625154" y="215843"/>
                </a:lnTo>
                <a:lnTo>
                  <a:pt x="5600570" y="178417"/>
                </a:lnTo>
                <a:lnTo>
                  <a:pt x="5572378" y="143804"/>
                </a:lnTo>
                <a:lnTo>
                  <a:pt x="5540842" y="112268"/>
                </a:lnTo>
                <a:lnTo>
                  <a:pt x="5506229" y="84076"/>
                </a:lnTo>
                <a:lnTo>
                  <a:pt x="5468803" y="59492"/>
                </a:lnTo>
                <a:lnTo>
                  <a:pt x="5428830" y="38783"/>
                </a:lnTo>
                <a:lnTo>
                  <a:pt x="5386576" y="22213"/>
                </a:lnTo>
                <a:lnTo>
                  <a:pt x="5342307" y="10049"/>
                </a:lnTo>
                <a:lnTo>
                  <a:pt x="5296287" y="2556"/>
                </a:lnTo>
                <a:lnTo>
                  <a:pt x="5248783" y="0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39561" y="3800051"/>
            <a:ext cx="5370195" cy="2070438"/>
          </a:xfrm>
          <a:prstGeom prst="rect">
            <a:avLst/>
          </a:prstGeom>
        </p:spPr>
        <p:txBody>
          <a:bodyPr vert="horz" wrap="square" lIns="0" tIns="59054" rIns="0" bIns="0" rtlCol="0">
            <a:spAutoFit/>
          </a:bodyPr>
          <a:lstStyle/>
          <a:p>
            <a:pPr marL="285115" marR="281305" indent="3175" algn="ctr">
              <a:lnSpc>
                <a:spcPts val="1540"/>
              </a:lnSpc>
              <a:spcBef>
                <a:spcPts val="464"/>
              </a:spcBef>
            </a:pP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Расходование</a:t>
            </a:r>
            <a:r>
              <a:rPr sz="2000" i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2000" i="1" spc="-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</a:t>
            </a:r>
            <a:r>
              <a:rPr sz="2000" i="1" spc="-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</a:t>
            </a:r>
            <a:r>
              <a:rPr sz="2000" i="1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i="1" spc="-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неиспользуемого</a:t>
            </a:r>
            <a:r>
              <a:rPr sz="2000" i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коечного</a:t>
            </a:r>
            <a:r>
              <a:rPr sz="2000" i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  <a:r>
              <a:rPr sz="2000" i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2000" i="1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2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2000" i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</a:t>
            </a:r>
            <a:endParaRPr lang="ru-RU" sz="2000" i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115" marR="281305" indent="3175" algn="ctr">
              <a:lnSpc>
                <a:spcPts val="1540"/>
              </a:lnSpc>
              <a:spcBef>
                <a:spcPts val="464"/>
              </a:spcBef>
            </a:pPr>
            <a:endParaRPr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5080" indent="-635" algn="ctr">
              <a:lnSpc>
                <a:spcPct val="80000"/>
              </a:lnSpc>
            </a:pP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</a:t>
            </a:r>
            <a:r>
              <a:rPr sz="2000" i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sz="2000" i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неиспользуемого</a:t>
            </a:r>
            <a:r>
              <a:rPr sz="2000" i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коечного</a:t>
            </a:r>
            <a:r>
              <a:rPr sz="2000" i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  <a:r>
              <a:rPr sz="2000" i="1" spc="-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000" i="1" spc="-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sz="2000" i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</a:t>
            </a:r>
            <a:r>
              <a:rPr sz="2000" i="1" spc="-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ассигнований</a:t>
            </a:r>
            <a:r>
              <a:rPr sz="2000" i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i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 </a:t>
            </a:r>
            <a:r>
              <a:rPr sz="2000" i="1" spc="-3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</a:t>
            </a:r>
            <a:r>
              <a:rPr sz="2000" i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</p:txBody>
      </p:sp>
      <p:sp>
        <p:nvSpPr>
          <p:cNvPr id="14" name="object 14"/>
          <p:cNvSpPr/>
          <p:nvPr/>
        </p:nvSpPr>
        <p:spPr>
          <a:xfrm>
            <a:off x="6451764" y="3304999"/>
            <a:ext cx="5400675" cy="1921510"/>
          </a:xfrm>
          <a:custGeom>
            <a:avLst/>
            <a:gdLst/>
            <a:ahLst/>
            <a:cxnLst/>
            <a:rect l="l" t="t" r="r" b="b"/>
            <a:pathLst>
              <a:path w="5400675" h="1921510">
                <a:moveTo>
                  <a:pt x="0" y="320166"/>
                </a:moveTo>
                <a:lnTo>
                  <a:pt x="3472" y="272863"/>
                </a:lnTo>
                <a:lnTo>
                  <a:pt x="13558" y="227712"/>
                </a:lnTo>
                <a:lnTo>
                  <a:pt x="29763" y="185209"/>
                </a:lnTo>
                <a:lnTo>
                  <a:pt x="51590" y="145850"/>
                </a:lnTo>
                <a:lnTo>
                  <a:pt x="78544" y="110129"/>
                </a:lnTo>
                <a:lnTo>
                  <a:pt x="110129" y="78544"/>
                </a:lnTo>
                <a:lnTo>
                  <a:pt x="145850" y="51590"/>
                </a:lnTo>
                <a:lnTo>
                  <a:pt x="185209" y="29763"/>
                </a:lnTo>
                <a:lnTo>
                  <a:pt x="227712" y="13558"/>
                </a:lnTo>
                <a:lnTo>
                  <a:pt x="272863" y="3472"/>
                </a:lnTo>
                <a:lnTo>
                  <a:pt x="320166" y="0"/>
                </a:lnTo>
                <a:lnTo>
                  <a:pt x="5080508" y="0"/>
                </a:lnTo>
                <a:lnTo>
                  <a:pt x="5127811" y="3472"/>
                </a:lnTo>
                <a:lnTo>
                  <a:pt x="5172962" y="13558"/>
                </a:lnTo>
                <a:lnTo>
                  <a:pt x="5215465" y="29763"/>
                </a:lnTo>
                <a:lnTo>
                  <a:pt x="5254824" y="51590"/>
                </a:lnTo>
                <a:lnTo>
                  <a:pt x="5290545" y="78544"/>
                </a:lnTo>
                <a:lnTo>
                  <a:pt x="5322130" y="110129"/>
                </a:lnTo>
                <a:lnTo>
                  <a:pt x="5349084" y="145850"/>
                </a:lnTo>
                <a:lnTo>
                  <a:pt x="5370911" y="185209"/>
                </a:lnTo>
                <a:lnTo>
                  <a:pt x="5387116" y="227712"/>
                </a:lnTo>
                <a:lnTo>
                  <a:pt x="5397202" y="272863"/>
                </a:lnTo>
                <a:lnTo>
                  <a:pt x="5400675" y="320166"/>
                </a:lnTo>
                <a:lnTo>
                  <a:pt x="5400675" y="1600708"/>
                </a:lnTo>
                <a:lnTo>
                  <a:pt x="5397202" y="1648025"/>
                </a:lnTo>
                <a:lnTo>
                  <a:pt x="5387116" y="1693186"/>
                </a:lnTo>
                <a:lnTo>
                  <a:pt x="5370911" y="1735695"/>
                </a:lnTo>
                <a:lnTo>
                  <a:pt x="5349084" y="1775056"/>
                </a:lnTo>
                <a:lnTo>
                  <a:pt x="5322130" y="1810776"/>
                </a:lnTo>
                <a:lnTo>
                  <a:pt x="5290545" y="1842358"/>
                </a:lnTo>
                <a:lnTo>
                  <a:pt x="5254824" y="1869309"/>
                </a:lnTo>
                <a:lnTo>
                  <a:pt x="5215465" y="1891132"/>
                </a:lnTo>
                <a:lnTo>
                  <a:pt x="5172962" y="1907332"/>
                </a:lnTo>
                <a:lnTo>
                  <a:pt x="5127811" y="1917416"/>
                </a:lnTo>
                <a:lnTo>
                  <a:pt x="5080508" y="1920887"/>
                </a:lnTo>
                <a:lnTo>
                  <a:pt x="320166" y="1920887"/>
                </a:lnTo>
                <a:lnTo>
                  <a:pt x="272863" y="1917416"/>
                </a:lnTo>
                <a:lnTo>
                  <a:pt x="227712" y="1907332"/>
                </a:lnTo>
                <a:lnTo>
                  <a:pt x="185209" y="1891132"/>
                </a:lnTo>
                <a:lnTo>
                  <a:pt x="145850" y="1869309"/>
                </a:lnTo>
                <a:lnTo>
                  <a:pt x="110129" y="1842358"/>
                </a:lnTo>
                <a:lnTo>
                  <a:pt x="78544" y="1810776"/>
                </a:lnTo>
                <a:lnTo>
                  <a:pt x="51590" y="1775056"/>
                </a:lnTo>
                <a:lnTo>
                  <a:pt x="29763" y="1735695"/>
                </a:lnTo>
                <a:lnTo>
                  <a:pt x="13558" y="1693186"/>
                </a:lnTo>
                <a:lnTo>
                  <a:pt x="3472" y="1648025"/>
                </a:lnTo>
                <a:lnTo>
                  <a:pt x="0" y="1600708"/>
                </a:lnTo>
                <a:lnTo>
                  <a:pt x="0" y="320166"/>
                </a:lnTo>
                <a:close/>
              </a:path>
            </a:pathLst>
          </a:custGeom>
          <a:ln w="19050">
            <a:solidFill>
              <a:srgbClr val="58B1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547485" y="3304999"/>
            <a:ext cx="5168900" cy="1870127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363220" marR="353695" algn="ctr">
              <a:lnSpc>
                <a:spcPts val="1250"/>
              </a:lnSpc>
              <a:spcBef>
                <a:spcPts val="395"/>
              </a:spcBef>
            </a:pP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прямые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пациентов,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вынужденного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простоя: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" algn="ctr">
              <a:lnSpc>
                <a:spcPts val="1100"/>
              </a:lnSpc>
            </a:pPr>
            <a:r>
              <a:rPr sz="12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</a:t>
            </a:r>
            <a:r>
              <a:rPr sz="12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эпидемиологические</a:t>
            </a:r>
            <a:r>
              <a:rPr sz="12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algn="ctr">
              <a:lnSpc>
                <a:spcPts val="1250"/>
              </a:lnSpc>
            </a:pPr>
            <a:r>
              <a:rPr sz="12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персонала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1965" marR="125730" indent="-178435">
              <a:lnSpc>
                <a:spcPts val="1250"/>
              </a:lnSpc>
              <a:spcBef>
                <a:spcPts val="145"/>
              </a:spcBef>
            </a:pPr>
            <a:r>
              <a:rPr sz="12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препаратов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(исключая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утилизированные</a:t>
            </a:r>
            <a:r>
              <a:rPr sz="12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истекшим</a:t>
            </a:r>
            <a:r>
              <a:rPr sz="1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сроком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годности)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61745">
              <a:lnSpc>
                <a:spcPts val="1100"/>
              </a:lnSpc>
            </a:pPr>
            <a:r>
              <a:rPr sz="12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закупка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расходных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0545" marR="290195" indent="-82550">
              <a:lnSpc>
                <a:spcPts val="1250"/>
              </a:lnSpc>
              <a:spcBef>
                <a:spcPts val="145"/>
              </a:spcBef>
            </a:pPr>
            <a:r>
              <a:rPr sz="12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(исключая</a:t>
            </a:r>
            <a:r>
              <a:rPr sz="1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списанные</a:t>
            </a:r>
            <a:r>
              <a:rPr sz="1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испорченные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indent="180975">
              <a:lnSpc>
                <a:spcPct val="80000"/>
              </a:lnSpc>
              <a:spcBef>
                <a:spcPts val="5"/>
              </a:spcBef>
            </a:pPr>
            <a:r>
              <a:rPr sz="12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иные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прямые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расходы,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</a:t>
            </a:r>
            <a:r>
              <a:rPr sz="1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оказанием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415022" y="5421713"/>
            <a:ext cx="5400675" cy="586740"/>
          </a:xfrm>
          <a:custGeom>
            <a:avLst/>
            <a:gdLst/>
            <a:ahLst/>
            <a:cxnLst/>
            <a:rect l="l" t="t" r="r" b="b"/>
            <a:pathLst>
              <a:path w="5400675" h="586739">
                <a:moveTo>
                  <a:pt x="0" y="97777"/>
                </a:moveTo>
                <a:lnTo>
                  <a:pt x="7689" y="59718"/>
                </a:lnTo>
                <a:lnTo>
                  <a:pt x="28654" y="28638"/>
                </a:lnTo>
                <a:lnTo>
                  <a:pt x="59739" y="7683"/>
                </a:lnTo>
                <a:lnTo>
                  <a:pt x="97789" y="0"/>
                </a:lnTo>
                <a:lnTo>
                  <a:pt x="5302885" y="0"/>
                </a:lnTo>
                <a:lnTo>
                  <a:pt x="5340935" y="7683"/>
                </a:lnTo>
                <a:lnTo>
                  <a:pt x="5372020" y="28638"/>
                </a:lnTo>
                <a:lnTo>
                  <a:pt x="5392985" y="59718"/>
                </a:lnTo>
                <a:lnTo>
                  <a:pt x="5400675" y="97777"/>
                </a:lnTo>
                <a:lnTo>
                  <a:pt x="5400675" y="488861"/>
                </a:lnTo>
                <a:lnTo>
                  <a:pt x="5392985" y="526920"/>
                </a:lnTo>
                <a:lnTo>
                  <a:pt x="5372020" y="557999"/>
                </a:lnTo>
                <a:lnTo>
                  <a:pt x="5340935" y="578954"/>
                </a:lnTo>
                <a:lnTo>
                  <a:pt x="5302885" y="586638"/>
                </a:lnTo>
                <a:lnTo>
                  <a:pt x="97789" y="586638"/>
                </a:lnTo>
                <a:lnTo>
                  <a:pt x="59739" y="578954"/>
                </a:lnTo>
                <a:lnTo>
                  <a:pt x="28654" y="557999"/>
                </a:lnTo>
                <a:lnTo>
                  <a:pt x="7689" y="526920"/>
                </a:lnTo>
                <a:lnTo>
                  <a:pt x="0" y="488861"/>
                </a:lnTo>
                <a:lnTo>
                  <a:pt x="0" y="97777"/>
                </a:lnTo>
                <a:close/>
              </a:path>
            </a:pathLst>
          </a:custGeom>
          <a:ln w="19049">
            <a:solidFill>
              <a:srgbClr val="58B1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589055" y="5512845"/>
            <a:ext cx="4897120" cy="396647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R="5080" indent="-2077720" algn="ctr">
              <a:lnSpc>
                <a:spcPct val="80000"/>
              </a:lnSpc>
            </a:pPr>
            <a:r>
              <a:rPr sz="14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sz="1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неиспользуемого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  <a:r>
              <a:rPr sz="14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spc="-3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5080" indent="-2077720" algn="ctr">
              <a:lnSpc>
                <a:spcPct val="80000"/>
              </a:lnSpc>
            </a:pPr>
            <a:r>
              <a:rPr sz="14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4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</a:t>
            </a:r>
            <a:r>
              <a:rPr sz="14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906282" y="4279638"/>
            <a:ext cx="448309" cy="318770"/>
          </a:xfrm>
          <a:custGeom>
            <a:avLst/>
            <a:gdLst/>
            <a:ahLst/>
            <a:cxnLst/>
            <a:rect l="l" t="t" r="r" b="b"/>
            <a:pathLst>
              <a:path w="448310" h="318770">
                <a:moveTo>
                  <a:pt x="448183" y="159385"/>
                </a:moveTo>
                <a:lnTo>
                  <a:pt x="288798" y="0"/>
                </a:lnTo>
                <a:lnTo>
                  <a:pt x="288798" y="63754"/>
                </a:lnTo>
                <a:lnTo>
                  <a:pt x="30988" y="63754"/>
                </a:lnTo>
                <a:lnTo>
                  <a:pt x="30988" y="70726"/>
                </a:lnTo>
                <a:lnTo>
                  <a:pt x="0" y="70726"/>
                </a:lnTo>
                <a:lnTo>
                  <a:pt x="0" y="262001"/>
                </a:lnTo>
                <a:lnTo>
                  <a:pt x="288798" y="262001"/>
                </a:lnTo>
                <a:lnTo>
                  <a:pt x="288798" y="318770"/>
                </a:lnTo>
                <a:lnTo>
                  <a:pt x="345567" y="262001"/>
                </a:lnTo>
                <a:lnTo>
                  <a:pt x="351815" y="262001"/>
                </a:lnTo>
                <a:lnTo>
                  <a:pt x="351815" y="255752"/>
                </a:lnTo>
                <a:lnTo>
                  <a:pt x="448183" y="159385"/>
                </a:lnTo>
                <a:close/>
              </a:path>
            </a:pathLst>
          </a:custGeom>
          <a:solidFill>
            <a:srgbClr val="58B1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199536" y="2039157"/>
            <a:ext cx="5703570" cy="2978811"/>
          </a:xfrm>
          <a:custGeom>
            <a:avLst/>
            <a:gdLst/>
            <a:ahLst/>
            <a:cxnLst/>
            <a:rect l="l" t="t" r="r" b="b"/>
            <a:pathLst>
              <a:path w="5703570" h="2787015">
                <a:moveTo>
                  <a:pt x="5238953" y="0"/>
                </a:moveTo>
                <a:lnTo>
                  <a:pt x="464489" y="0"/>
                </a:lnTo>
                <a:lnTo>
                  <a:pt x="416996" y="2397"/>
                </a:lnTo>
                <a:lnTo>
                  <a:pt x="370876" y="9434"/>
                </a:lnTo>
                <a:lnTo>
                  <a:pt x="326361" y="20877"/>
                </a:lnTo>
                <a:lnTo>
                  <a:pt x="283685" y="36492"/>
                </a:lnTo>
                <a:lnTo>
                  <a:pt x="243082" y="56047"/>
                </a:lnTo>
                <a:lnTo>
                  <a:pt x="204785" y="79309"/>
                </a:lnTo>
                <a:lnTo>
                  <a:pt x="169027" y="106043"/>
                </a:lnTo>
                <a:lnTo>
                  <a:pt x="136042" y="136016"/>
                </a:lnTo>
                <a:lnTo>
                  <a:pt x="106063" y="168997"/>
                </a:lnTo>
                <a:lnTo>
                  <a:pt x="79325" y="204750"/>
                </a:lnTo>
                <a:lnTo>
                  <a:pt x="56059" y="243043"/>
                </a:lnTo>
                <a:lnTo>
                  <a:pt x="36500" y="283642"/>
                </a:lnTo>
                <a:lnTo>
                  <a:pt x="20881" y="326315"/>
                </a:lnTo>
                <a:lnTo>
                  <a:pt x="9436" y="370827"/>
                </a:lnTo>
                <a:lnTo>
                  <a:pt x="2398" y="416946"/>
                </a:lnTo>
                <a:lnTo>
                  <a:pt x="0" y="464439"/>
                </a:lnTo>
                <a:lnTo>
                  <a:pt x="0" y="2322360"/>
                </a:lnTo>
                <a:lnTo>
                  <a:pt x="2398" y="2369850"/>
                </a:lnTo>
                <a:lnTo>
                  <a:pt x="9436" y="2415970"/>
                </a:lnTo>
                <a:lnTo>
                  <a:pt x="20881" y="2460483"/>
                </a:lnTo>
                <a:lnTo>
                  <a:pt x="36500" y="2503159"/>
                </a:lnTo>
                <a:lnTo>
                  <a:pt x="56059" y="2543762"/>
                </a:lnTo>
                <a:lnTo>
                  <a:pt x="79325" y="2582059"/>
                </a:lnTo>
                <a:lnTo>
                  <a:pt x="106063" y="2617817"/>
                </a:lnTo>
                <a:lnTo>
                  <a:pt x="136042" y="2650802"/>
                </a:lnTo>
                <a:lnTo>
                  <a:pt x="169027" y="2680781"/>
                </a:lnTo>
                <a:lnTo>
                  <a:pt x="204785" y="2707521"/>
                </a:lnTo>
                <a:lnTo>
                  <a:pt x="243082" y="2730787"/>
                </a:lnTo>
                <a:lnTo>
                  <a:pt x="283685" y="2750347"/>
                </a:lnTo>
                <a:lnTo>
                  <a:pt x="326361" y="2765967"/>
                </a:lnTo>
                <a:lnTo>
                  <a:pt x="370876" y="2777412"/>
                </a:lnTo>
                <a:lnTo>
                  <a:pt x="416996" y="2784451"/>
                </a:lnTo>
                <a:lnTo>
                  <a:pt x="464489" y="2786849"/>
                </a:lnTo>
                <a:lnTo>
                  <a:pt x="5238953" y="2786849"/>
                </a:lnTo>
                <a:lnTo>
                  <a:pt x="5286445" y="2784451"/>
                </a:lnTo>
                <a:lnTo>
                  <a:pt x="5332564" y="2777412"/>
                </a:lnTo>
                <a:lnTo>
                  <a:pt x="5377077" y="2765967"/>
                </a:lnTo>
                <a:lnTo>
                  <a:pt x="5419749" y="2750347"/>
                </a:lnTo>
                <a:lnTo>
                  <a:pt x="5460348" y="2730787"/>
                </a:lnTo>
                <a:lnTo>
                  <a:pt x="5498641" y="2707521"/>
                </a:lnTo>
                <a:lnTo>
                  <a:pt x="5534395" y="2680781"/>
                </a:lnTo>
                <a:lnTo>
                  <a:pt x="5567375" y="2650802"/>
                </a:lnTo>
                <a:lnTo>
                  <a:pt x="5597348" y="2617817"/>
                </a:lnTo>
                <a:lnTo>
                  <a:pt x="5624083" y="2582059"/>
                </a:lnTo>
                <a:lnTo>
                  <a:pt x="5647344" y="2543762"/>
                </a:lnTo>
                <a:lnTo>
                  <a:pt x="5666899" y="2503159"/>
                </a:lnTo>
                <a:lnTo>
                  <a:pt x="5682515" y="2460483"/>
                </a:lnTo>
                <a:lnTo>
                  <a:pt x="5693957" y="2415970"/>
                </a:lnTo>
                <a:lnTo>
                  <a:pt x="5700994" y="2369850"/>
                </a:lnTo>
                <a:lnTo>
                  <a:pt x="5703392" y="2322360"/>
                </a:lnTo>
                <a:lnTo>
                  <a:pt x="5703392" y="464439"/>
                </a:lnTo>
                <a:lnTo>
                  <a:pt x="5700994" y="416946"/>
                </a:lnTo>
                <a:lnTo>
                  <a:pt x="5693957" y="370827"/>
                </a:lnTo>
                <a:lnTo>
                  <a:pt x="5682515" y="326315"/>
                </a:lnTo>
                <a:lnTo>
                  <a:pt x="5666899" y="283642"/>
                </a:lnTo>
                <a:lnTo>
                  <a:pt x="5647344" y="243043"/>
                </a:lnTo>
                <a:lnTo>
                  <a:pt x="5624083" y="204750"/>
                </a:lnTo>
                <a:lnTo>
                  <a:pt x="5597348" y="168997"/>
                </a:lnTo>
                <a:lnTo>
                  <a:pt x="5567375" y="136016"/>
                </a:lnTo>
                <a:lnTo>
                  <a:pt x="5534395" y="106043"/>
                </a:lnTo>
                <a:lnTo>
                  <a:pt x="5498641" y="79309"/>
                </a:lnTo>
                <a:lnTo>
                  <a:pt x="5460348" y="56047"/>
                </a:lnTo>
                <a:lnTo>
                  <a:pt x="5419749" y="36492"/>
                </a:lnTo>
                <a:lnTo>
                  <a:pt x="5377077" y="20877"/>
                </a:lnTo>
                <a:lnTo>
                  <a:pt x="5332564" y="9434"/>
                </a:lnTo>
                <a:lnTo>
                  <a:pt x="5286445" y="2397"/>
                </a:lnTo>
                <a:lnTo>
                  <a:pt x="523895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6764" y="342646"/>
            <a:ext cx="10705287" cy="827533"/>
          </a:xfrm>
          <a:prstGeom prst="rect">
            <a:avLst/>
          </a:prstGeom>
        </p:spPr>
        <p:txBody>
          <a:bodyPr vert="horz" wrap="square" lIns="0" tIns="8801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pc="95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4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!!!!!!!</a:t>
            </a:r>
            <a:br>
              <a:rPr lang="ru-RU" sz="24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ПГГ</a:t>
            </a:r>
            <a:endParaRPr sz="2400" b="1" spc="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idx="1"/>
          </p:nvPr>
        </p:nvSpPr>
        <p:spPr>
          <a:xfrm>
            <a:off x="278416" y="2187505"/>
            <a:ext cx="5457825" cy="3011081"/>
          </a:xfrm>
          <a:prstGeom prst="rect">
            <a:avLst/>
          </a:prstGeom>
        </p:spPr>
        <p:txBody>
          <a:bodyPr vert="horz" wrap="square" lIns="0" tIns="55880" rIns="0" bIns="0" rtlCol="0">
            <a:noAutofit/>
          </a:bodyPr>
          <a:lstStyle/>
          <a:p>
            <a:pPr marL="11430" marR="5080" indent="0" algn="ctr">
              <a:lnSpc>
                <a:spcPct val="80000"/>
              </a:lnSpc>
              <a:spcBef>
                <a:spcPts val="440"/>
              </a:spcBef>
              <a:buNone/>
            </a:pPr>
            <a:r>
              <a:rPr sz="16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sz="16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противоопухолевой лекарственной</a:t>
            </a:r>
            <a:r>
              <a:rPr sz="1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терапии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базовой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</a:t>
            </a:r>
            <a:r>
              <a:rPr sz="1600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исполнительной</a:t>
            </a:r>
            <a:r>
              <a:rPr sz="16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власти,</a:t>
            </a:r>
            <a:r>
              <a:rPr sz="16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 государственной 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</a:t>
            </a:r>
            <a:r>
              <a:rPr sz="1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sz="1600" spc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сфере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</a:t>
            </a:r>
            <a:r>
              <a:rPr sz="1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16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осуществлении подведомственными</a:t>
            </a:r>
            <a:r>
              <a:rPr sz="16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медицинскими</a:t>
            </a:r>
            <a:r>
              <a:rPr sz="16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организациями 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одних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же</a:t>
            </a:r>
            <a:r>
              <a:rPr sz="1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лекарственных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препаратов рекомендуется</a:t>
            </a:r>
            <a:r>
              <a:rPr sz="16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</a:t>
            </a:r>
            <a:r>
              <a:rPr sz="16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</a:t>
            </a:r>
            <a:r>
              <a:rPr sz="16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</a:t>
            </a:r>
            <a:r>
              <a:rPr sz="16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закупок,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конкурсов</a:t>
            </a:r>
            <a:r>
              <a:rPr sz="16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аукционов</a:t>
            </a:r>
            <a:r>
              <a:rPr sz="16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заключенных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  <a:r>
              <a:rPr sz="1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</a:t>
            </a:r>
            <a:r>
              <a:rPr sz="1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контрактной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сфере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  <a:r>
              <a:rPr sz="16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товаров, 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работ,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  <a:r>
              <a:rPr sz="16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</a:t>
            </a:r>
            <a:r>
              <a:rPr sz="1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sz="1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6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</a:t>
            </a:r>
            <a:r>
              <a:rPr sz="16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нужд»</a:t>
            </a:r>
            <a:r>
              <a:rPr sz="1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соглашений</a:t>
            </a:r>
            <a:r>
              <a:rPr sz="16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совместного</a:t>
            </a:r>
            <a:r>
              <a:rPr sz="16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</a:t>
            </a:r>
            <a:r>
              <a:rPr sz="16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1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аукциона.</a:t>
            </a:r>
          </a:p>
        </p:txBody>
      </p:sp>
      <p:sp>
        <p:nvSpPr>
          <p:cNvPr id="12" name="object 12"/>
          <p:cNvSpPr/>
          <p:nvPr/>
        </p:nvSpPr>
        <p:spPr>
          <a:xfrm>
            <a:off x="6456805" y="1905000"/>
            <a:ext cx="5400675" cy="887094"/>
          </a:xfrm>
          <a:custGeom>
            <a:avLst/>
            <a:gdLst/>
            <a:ahLst/>
            <a:cxnLst/>
            <a:rect l="l" t="t" r="r" b="b"/>
            <a:pathLst>
              <a:path w="5400675" h="887095">
                <a:moveTo>
                  <a:pt x="0" y="147827"/>
                </a:moveTo>
                <a:lnTo>
                  <a:pt x="7534" y="101096"/>
                </a:lnTo>
                <a:lnTo>
                  <a:pt x="28517" y="60514"/>
                </a:lnTo>
                <a:lnTo>
                  <a:pt x="60514" y="28517"/>
                </a:lnTo>
                <a:lnTo>
                  <a:pt x="101096" y="7534"/>
                </a:lnTo>
                <a:lnTo>
                  <a:pt x="147828" y="0"/>
                </a:lnTo>
                <a:lnTo>
                  <a:pt x="5252846" y="0"/>
                </a:lnTo>
                <a:lnTo>
                  <a:pt x="5299530" y="7534"/>
                </a:lnTo>
                <a:lnTo>
                  <a:pt x="5340105" y="28517"/>
                </a:lnTo>
                <a:lnTo>
                  <a:pt x="5372121" y="60514"/>
                </a:lnTo>
                <a:lnTo>
                  <a:pt x="5393128" y="101096"/>
                </a:lnTo>
                <a:lnTo>
                  <a:pt x="5400675" y="147827"/>
                </a:lnTo>
                <a:lnTo>
                  <a:pt x="5400675" y="739013"/>
                </a:lnTo>
                <a:lnTo>
                  <a:pt x="5393128" y="785744"/>
                </a:lnTo>
                <a:lnTo>
                  <a:pt x="5372121" y="826326"/>
                </a:lnTo>
                <a:lnTo>
                  <a:pt x="5340105" y="858323"/>
                </a:lnTo>
                <a:lnTo>
                  <a:pt x="5299530" y="879306"/>
                </a:lnTo>
                <a:lnTo>
                  <a:pt x="5252846" y="886841"/>
                </a:lnTo>
                <a:lnTo>
                  <a:pt x="147828" y="886841"/>
                </a:lnTo>
                <a:lnTo>
                  <a:pt x="101096" y="879306"/>
                </a:lnTo>
                <a:lnTo>
                  <a:pt x="60514" y="858323"/>
                </a:lnTo>
                <a:lnTo>
                  <a:pt x="28517" y="826326"/>
                </a:lnTo>
                <a:lnTo>
                  <a:pt x="7534" y="785744"/>
                </a:lnTo>
                <a:lnTo>
                  <a:pt x="0" y="739013"/>
                </a:lnTo>
                <a:lnTo>
                  <a:pt x="0" y="147827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5178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743890" y="2168398"/>
            <a:ext cx="4668774" cy="384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405"/>
              </a:lnSpc>
              <a:spcBef>
                <a:spcPts val="95"/>
              </a:spcBef>
            </a:pPr>
            <a:r>
              <a:rPr sz="14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</a:t>
            </a:r>
            <a:r>
              <a:rPr sz="14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торги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лекарства</a:t>
            </a:r>
            <a:r>
              <a:rPr sz="1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онкопациентов</a:t>
            </a:r>
            <a:r>
              <a:rPr sz="14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spc="-4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05"/>
              </a:lnSpc>
              <a:spcBef>
                <a:spcPts val="95"/>
              </a:spcBef>
            </a:pPr>
            <a:r>
              <a:rPr lang="ru-RU" sz="1400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</a:t>
            </a:r>
            <a:r>
              <a:rPr sz="14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55055" y="4572198"/>
            <a:ext cx="5400675" cy="891540"/>
          </a:xfrm>
          <a:custGeom>
            <a:avLst/>
            <a:gdLst/>
            <a:ahLst/>
            <a:cxnLst/>
            <a:rect l="l" t="t" r="r" b="b"/>
            <a:pathLst>
              <a:path w="5400675" h="891539">
                <a:moveTo>
                  <a:pt x="0" y="148462"/>
                </a:moveTo>
                <a:lnTo>
                  <a:pt x="7577" y="101518"/>
                </a:lnTo>
                <a:lnTo>
                  <a:pt x="28675" y="60761"/>
                </a:lnTo>
                <a:lnTo>
                  <a:pt x="60844" y="28630"/>
                </a:lnTo>
                <a:lnTo>
                  <a:pt x="101632" y="7564"/>
                </a:lnTo>
                <a:lnTo>
                  <a:pt x="148589" y="0"/>
                </a:lnTo>
                <a:lnTo>
                  <a:pt x="5252085" y="0"/>
                </a:lnTo>
                <a:lnTo>
                  <a:pt x="5299029" y="7564"/>
                </a:lnTo>
                <a:lnTo>
                  <a:pt x="5339786" y="28630"/>
                </a:lnTo>
                <a:lnTo>
                  <a:pt x="5371917" y="60761"/>
                </a:lnTo>
                <a:lnTo>
                  <a:pt x="5392983" y="101518"/>
                </a:lnTo>
                <a:lnTo>
                  <a:pt x="5400547" y="148462"/>
                </a:lnTo>
                <a:lnTo>
                  <a:pt x="5400547" y="742581"/>
                </a:lnTo>
                <a:lnTo>
                  <a:pt x="5392983" y="789533"/>
                </a:lnTo>
                <a:lnTo>
                  <a:pt x="5371917" y="830309"/>
                </a:lnTo>
                <a:lnTo>
                  <a:pt x="5339786" y="862463"/>
                </a:lnTo>
                <a:lnTo>
                  <a:pt x="5299029" y="883548"/>
                </a:lnTo>
                <a:lnTo>
                  <a:pt x="5252085" y="891120"/>
                </a:lnTo>
                <a:lnTo>
                  <a:pt x="148589" y="891120"/>
                </a:lnTo>
                <a:lnTo>
                  <a:pt x="101632" y="883548"/>
                </a:lnTo>
                <a:lnTo>
                  <a:pt x="60844" y="862463"/>
                </a:lnTo>
                <a:lnTo>
                  <a:pt x="28675" y="830309"/>
                </a:lnTo>
                <a:lnTo>
                  <a:pt x="7577" y="789533"/>
                </a:lnTo>
                <a:lnTo>
                  <a:pt x="0" y="742581"/>
                </a:lnTo>
                <a:lnTo>
                  <a:pt x="0" y="148462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5178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555444" y="4742572"/>
            <a:ext cx="5175885" cy="550792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 algn="ctr">
              <a:lnSpc>
                <a:spcPts val="1250"/>
              </a:lnSpc>
              <a:spcBef>
                <a:spcPts val="395"/>
              </a:spcBef>
            </a:pPr>
            <a:r>
              <a:rPr sz="14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</a:t>
            </a:r>
            <a:r>
              <a:rPr sz="1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sz="14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sz="14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лекарственные</a:t>
            </a:r>
            <a:r>
              <a:rPr sz="14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препараты, </a:t>
            </a:r>
            <a:r>
              <a:rPr sz="14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sz="14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</a:t>
            </a:r>
            <a:r>
              <a:rPr sz="1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несколькими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медицинскими </a:t>
            </a:r>
            <a:r>
              <a:rPr sz="14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организациями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512909" y="3283470"/>
            <a:ext cx="5400675" cy="819150"/>
          </a:xfrm>
          <a:custGeom>
            <a:avLst/>
            <a:gdLst/>
            <a:ahLst/>
            <a:cxnLst/>
            <a:rect l="l" t="t" r="r" b="b"/>
            <a:pathLst>
              <a:path w="5400675" h="819150">
                <a:moveTo>
                  <a:pt x="0" y="136525"/>
                </a:moveTo>
                <a:lnTo>
                  <a:pt x="6956" y="93358"/>
                </a:lnTo>
                <a:lnTo>
                  <a:pt x="26330" y="55878"/>
                </a:lnTo>
                <a:lnTo>
                  <a:pt x="55878" y="26330"/>
                </a:lnTo>
                <a:lnTo>
                  <a:pt x="93358" y="6956"/>
                </a:lnTo>
                <a:lnTo>
                  <a:pt x="136525" y="0"/>
                </a:lnTo>
                <a:lnTo>
                  <a:pt x="5264023" y="0"/>
                </a:lnTo>
                <a:lnTo>
                  <a:pt x="5307189" y="6956"/>
                </a:lnTo>
                <a:lnTo>
                  <a:pt x="5344669" y="26330"/>
                </a:lnTo>
                <a:lnTo>
                  <a:pt x="5374217" y="55878"/>
                </a:lnTo>
                <a:lnTo>
                  <a:pt x="5393591" y="93358"/>
                </a:lnTo>
                <a:lnTo>
                  <a:pt x="5400548" y="136525"/>
                </a:lnTo>
                <a:lnTo>
                  <a:pt x="5400548" y="682625"/>
                </a:lnTo>
                <a:lnTo>
                  <a:pt x="5393591" y="725791"/>
                </a:lnTo>
                <a:lnTo>
                  <a:pt x="5374217" y="763271"/>
                </a:lnTo>
                <a:lnTo>
                  <a:pt x="5344669" y="792819"/>
                </a:lnTo>
                <a:lnTo>
                  <a:pt x="5307189" y="812193"/>
                </a:lnTo>
                <a:lnTo>
                  <a:pt x="5264023" y="819150"/>
                </a:lnTo>
                <a:lnTo>
                  <a:pt x="136525" y="819150"/>
                </a:lnTo>
                <a:lnTo>
                  <a:pt x="93358" y="812193"/>
                </a:lnTo>
                <a:lnTo>
                  <a:pt x="55878" y="792819"/>
                </a:lnTo>
                <a:lnTo>
                  <a:pt x="26330" y="763271"/>
                </a:lnTo>
                <a:lnTo>
                  <a:pt x="6956" y="725791"/>
                </a:lnTo>
                <a:lnTo>
                  <a:pt x="0" y="682625"/>
                </a:lnTo>
                <a:lnTo>
                  <a:pt x="0" y="13652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5178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576628" y="3475442"/>
            <a:ext cx="5286375" cy="396647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618615" marR="5080" indent="-1606550">
              <a:lnSpc>
                <a:spcPct val="80000"/>
              </a:lnSpc>
              <a:spcBef>
                <a:spcPts val="405"/>
              </a:spcBef>
            </a:pPr>
            <a:r>
              <a:rPr sz="14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</a:t>
            </a:r>
            <a:r>
              <a:rPr sz="1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конечной</a:t>
            </a:r>
            <a:r>
              <a:rPr sz="14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стоимости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  <a:r>
              <a:rPr sz="1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противоопухолевых </a:t>
            </a:r>
            <a:r>
              <a:rPr sz="14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</a:t>
            </a:r>
            <a:r>
              <a:rPr sz="1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975840" y="3528562"/>
            <a:ext cx="478155" cy="318770"/>
          </a:xfrm>
          <a:custGeom>
            <a:avLst/>
            <a:gdLst/>
            <a:ahLst/>
            <a:cxnLst/>
            <a:rect l="l" t="t" r="r" b="b"/>
            <a:pathLst>
              <a:path w="478154" h="318770">
                <a:moveTo>
                  <a:pt x="477901" y="159385"/>
                </a:moveTo>
                <a:lnTo>
                  <a:pt x="318516" y="0"/>
                </a:lnTo>
                <a:lnTo>
                  <a:pt x="318516" y="63741"/>
                </a:lnTo>
                <a:lnTo>
                  <a:pt x="0" y="63741"/>
                </a:lnTo>
                <a:lnTo>
                  <a:pt x="0" y="255016"/>
                </a:lnTo>
                <a:lnTo>
                  <a:pt x="44196" y="255016"/>
                </a:lnTo>
                <a:lnTo>
                  <a:pt x="318516" y="255016"/>
                </a:lnTo>
                <a:lnTo>
                  <a:pt x="318516" y="318770"/>
                </a:lnTo>
                <a:lnTo>
                  <a:pt x="477901" y="159385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995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3124200"/>
            <a:ext cx="9753600" cy="689932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4400" spc="409" dirty="0" err="1">
                <a:solidFill>
                  <a:srgbClr val="2C429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Благодарю</a:t>
            </a:r>
            <a:r>
              <a:rPr lang="ru-RU" sz="4400" spc="409" dirty="0">
                <a:solidFill>
                  <a:srgbClr val="2C429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sz="4400" spc="325" dirty="0" err="1">
                <a:solidFill>
                  <a:srgbClr val="2C429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</a:t>
            </a:r>
            <a:r>
              <a:rPr sz="4400" spc="-160" dirty="0">
                <a:solidFill>
                  <a:srgbClr val="2C429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sz="4400" spc="430" dirty="0">
                <a:solidFill>
                  <a:srgbClr val="2C4292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внимание</a:t>
            </a:r>
            <a:endParaRPr sz="4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7656" y="114756"/>
            <a:ext cx="1082029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000" b="1" spc="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  <a:r>
              <a:rPr sz="20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</a:t>
            </a:r>
            <a:r>
              <a:rPr sz="20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14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lang="ru-RU" sz="2000" b="1" spc="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РФ по ПГГ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441183" y="3040735"/>
            <a:ext cx="222885" cy="958850"/>
            <a:chOff x="7441183" y="3040735"/>
            <a:chExt cx="222885" cy="958850"/>
          </a:xfrm>
        </p:grpSpPr>
        <p:sp>
          <p:nvSpPr>
            <p:cNvPr id="4" name="object 4"/>
            <p:cNvSpPr/>
            <p:nvPr/>
          </p:nvSpPr>
          <p:spPr>
            <a:xfrm>
              <a:off x="7442072" y="3749420"/>
              <a:ext cx="220979" cy="249554"/>
            </a:xfrm>
            <a:custGeom>
              <a:avLst/>
              <a:gdLst/>
              <a:ahLst/>
              <a:cxnLst/>
              <a:rect l="l" t="t" r="r" b="b"/>
              <a:pathLst>
                <a:path w="220979" h="249554">
                  <a:moveTo>
                    <a:pt x="0" y="249554"/>
                  </a:moveTo>
                  <a:lnTo>
                    <a:pt x="220687" y="249554"/>
                  </a:lnTo>
                  <a:lnTo>
                    <a:pt x="220687" y="0"/>
                  </a:lnTo>
                  <a:lnTo>
                    <a:pt x="0" y="0"/>
                  </a:lnTo>
                  <a:lnTo>
                    <a:pt x="0" y="249554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442072" y="3040735"/>
              <a:ext cx="221615" cy="227965"/>
            </a:xfrm>
            <a:custGeom>
              <a:avLst/>
              <a:gdLst/>
              <a:ahLst/>
              <a:cxnLst/>
              <a:rect l="l" t="t" r="r" b="b"/>
              <a:pathLst>
                <a:path w="221615" h="227964">
                  <a:moveTo>
                    <a:pt x="0" y="227837"/>
                  </a:moveTo>
                  <a:lnTo>
                    <a:pt x="221551" y="227837"/>
                  </a:lnTo>
                  <a:lnTo>
                    <a:pt x="221551" y="0"/>
                  </a:lnTo>
                  <a:lnTo>
                    <a:pt x="0" y="0"/>
                  </a:lnTo>
                  <a:lnTo>
                    <a:pt x="0" y="227837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42072" y="3268573"/>
              <a:ext cx="221615" cy="234950"/>
            </a:xfrm>
            <a:custGeom>
              <a:avLst/>
              <a:gdLst/>
              <a:ahLst/>
              <a:cxnLst/>
              <a:rect l="l" t="t" r="r" b="b"/>
              <a:pathLst>
                <a:path w="221615" h="234950">
                  <a:moveTo>
                    <a:pt x="0" y="234632"/>
                  </a:moveTo>
                  <a:lnTo>
                    <a:pt x="221551" y="234632"/>
                  </a:lnTo>
                  <a:lnTo>
                    <a:pt x="221551" y="0"/>
                  </a:lnTo>
                  <a:lnTo>
                    <a:pt x="0" y="0"/>
                  </a:lnTo>
                  <a:lnTo>
                    <a:pt x="0" y="234632"/>
                  </a:lnTo>
                  <a:close/>
                </a:path>
              </a:pathLst>
            </a:custGeom>
            <a:solidFill>
              <a:srgbClr val="BE22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441183" y="3503206"/>
              <a:ext cx="220979" cy="246379"/>
            </a:xfrm>
            <a:custGeom>
              <a:avLst/>
              <a:gdLst/>
              <a:ahLst/>
              <a:cxnLst/>
              <a:rect l="l" t="t" r="r" b="b"/>
              <a:pathLst>
                <a:path w="220979" h="246379">
                  <a:moveTo>
                    <a:pt x="220687" y="0"/>
                  </a:moveTo>
                  <a:lnTo>
                    <a:pt x="0" y="0"/>
                  </a:lnTo>
                  <a:lnTo>
                    <a:pt x="0" y="246214"/>
                  </a:lnTo>
                  <a:lnTo>
                    <a:pt x="220687" y="246214"/>
                  </a:lnTo>
                  <a:lnTo>
                    <a:pt x="220687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827772" y="3029487"/>
            <a:ext cx="2575560" cy="226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875">
              <a:lnSpc>
                <a:spcPct val="138900"/>
              </a:lnSpc>
              <a:spcBef>
                <a:spcPts val="100"/>
              </a:spcBef>
            </a:pPr>
            <a:r>
              <a:rPr sz="10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Скорая</a:t>
            </a:r>
            <a:r>
              <a:rPr sz="10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b="1" spc="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sz="10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b="1" spc="-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66099" y="3543039"/>
            <a:ext cx="138557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Дневные</a:t>
            </a:r>
            <a:r>
              <a:rPr sz="1000" b="1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стационары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66099" y="3802362"/>
            <a:ext cx="233362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Стационарная</a:t>
            </a:r>
            <a:r>
              <a:rPr sz="1000" b="1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sz="1000" b="1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88857" y="1558491"/>
            <a:ext cx="3325623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</a:t>
            </a:r>
            <a:r>
              <a:rPr sz="1400" b="1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</a:t>
            </a:r>
            <a:r>
              <a:rPr sz="1400" b="1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</a:t>
            </a:r>
            <a:r>
              <a:rPr sz="1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базовой</a:t>
            </a:r>
            <a:r>
              <a:rPr sz="1400" b="1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sz="1400" b="1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ОМС,</a:t>
            </a:r>
            <a:r>
              <a:rPr sz="1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трлн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sz="1400" b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1577955" y="1112011"/>
            <a:ext cx="144145" cy="561340"/>
            <a:chOff x="11577955" y="1112011"/>
            <a:chExt cx="144145" cy="561340"/>
          </a:xfrm>
        </p:grpSpPr>
        <p:sp>
          <p:nvSpPr>
            <p:cNvPr id="18" name="object 18"/>
            <p:cNvSpPr/>
            <p:nvPr/>
          </p:nvSpPr>
          <p:spPr>
            <a:xfrm>
              <a:off x="11577955" y="1112011"/>
              <a:ext cx="144145" cy="144145"/>
            </a:xfrm>
            <a:custGeom>
              <a:avLst/>
              <a:gdLst/>
              <a:ahLst/>
              <a:cxnLst/>
              <a:rect l="l" t="t" r="r" b="b"/>
              <a:pathLst>
                <a:path w="144145" h="144144">
                  <a:moveTo>
                    <a:pt x="144018" y="0"/>
                  </a:moveTo>
                  <a:lnTo>
                    <a:pt x="0" y="0"/>
                  </a:lnTo>
                  <a:lnTo>
                    <a:pt x="0" y="144017"/>
                  </a:lnTo>
                  <a:lnTo>
                    <a:pt x="144018" y="144017"/>
                  </a:lnTo>
                  <a:lnTo>
                    <a:pt x="144018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1577955" y="1544065"/>
              <a:ext cx="144145" cy="129539"/>
            </a:xfrm>
            <a:custGeom>
              <a:avLst/>
              <a:gdLst/>
              <a:ahLst/>
              <a:cxnLst/>
              <a:rect l="l" t="t" r="r" b="b"/>
              <a:pathLst>
                <a:path w="144145" h="129539">
                  <a:moveTo>
                    <a:pt x="0" y="129286"/>
                  </a:moveTo>
                  <a:lnTo>
                    <a:pt x="144018" y="129286"/>
                  </a:lnTo>
                  <a:lnTo>
                    <a:pt x="144018" y="0"/>
                  </a:lnTo>
                  <a:lnTo>
                    <a:pt x="0" y="0"/>
                  </a:lnTo>
                  <a:lnTo>
                    <a:pt x="0" y="129286"/>
                  </a:lnTo>
                  <a:close/>
                </a:path>
              </a:pathLst>
            </a:custGeom>
            <a:solidFill>
              <a:srgbClr val="BE22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1577955" y="1400047"/>
              <a:ext cx="144145" cy="144145"/>
            </a:xfrm>
            <a:custGeom>
              <a:avLst/>
              <a:gdLst/>
              <a:ahLst/>
              <a:cxnLst/>
              <a:rect l="l" t="t" r="r" b="b"/>
              <a:pathLst>
                <a:path w="144145" h="144144">
                  <a:moveTo>
                    <a:pt x="144018" y="0"/>
                  </a:moveTo>
                  <a:lnTo>
                    <a:pt x="0" y="0"/>
                  </a:lnTo>
                  <a:lnTo>
                    <a:pt x="0" y="144017"/>
                  </a:lnTo>
                  <a:lnTo>
                    <a:pt x="144018" y="144017"/>
                  </a:lnTo>
                  <a:lnTo>
                    <a:pt x="144018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1577955" y="1256029"/>
              <a:ext cx="144145" cy="144145"/>
            </a:xfrm>
            <a:custGeom>
              <a:avLst/>
              <a:gdLst/>
              <a:ahLst/>
              <a:cxnLst/>
              <a:rect l="l" t="t" r="r" b="b"/>
              <a:pathLst>
                <a:path w="144145" h="144144">
                  <a:moveTo>
                    <a:pt x="144018" y="0"/>
                  </a:moveTo>
                  <a:lnTo>
                    <a:pt x="0" y="0"/>
                  </a:lnTo>
                  <a:lnTo>
                    <a:pt x="0" y="144017"/>
                  </a:lnTo>
                  <a:lnTo>
                    <a:pt x="144018" y="144017"/>
                  </a:lnTo>
                  <a:lnTo>
                    <a:pt x="144018" y="0"/>
                  </a:lnTo>
                  <a:close/>
                </a:path>
              </a:pathLst>
            </a:custGeom>
            <a:solidFill>
              <a:srgbClr val="517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1786107" y="1070838"/>
            <a:ext cx="293370" cy="62801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320">
              <a:lnSpc>
                <a:spcPct val="100000"/>
              </a:lnSpc>
              <a:spcBef>
                <a:spcPts val="330"/>
              </a:spcBef>
            </a:pPr>
            <a:r>
              <a:rPr sz="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320">
              <a:lnSpc>
                <a:spcPct val="100000"/>
              </a:lnSpc>
              <a:spcBef>
                <a:spcPts val="170"/>
              </a:spcBef>
            </a:pPr>
            <a:r>
              <a:rPr sz="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2027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320">
              <a:lnSpc>
                <a:spcPct val="100000"/>
              </a:lnSpc>
              <a:spcBef>
                <a:spcPts val="80"/>
              </a:spcBef>
            </a:pPr>
            <a:r>
              <a:rPr sz="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2028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03901" y="1126477"/>
            <a:ext cx="478790" cy="166712"/>
          </a:xfrm>
          <a:prstGeom prst="rect">
            <a:avLst/>
          </a:prstGeom>
          <a:ln w="9525">
            <a:solidFill>
              <a:srgbClr val="BE2244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340"/>
              </a:spcBef>
            </a:pPr>
            <a:r>
              <a:rPr sz="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+9,7%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915152" y="1052690"/>
            <a:ext cx="478790" cy="166712"/>
          </a:xfrm>
          <a:prstGeom prst="rect">
            <a:avLst/>
          </a:prstGeom>
          <a:ln w="9525">
            <a:solidFill>
              <a:srgbClr val="BE2244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marL="122555">
              <a:lnSpc>
                <a:spcPct val="100000"/>
              </a:lnSpc>
              <a:spcBef>
                <a:spcPts val="340"/>
              </a:spcBef>
            </a:pPr>
            <a:r>
              <a:rPr sz="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+8,0%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553581" y="980681"/>
            <a:ext cx="478790" cy="166071"/>
          </a:xfrm>
          <a:prstGeom prst="rect">
            <a:avLst/>
          </a:prstGeom>
          <a:ln w="9525">
            <a:solidFill>
              <a:srgbClr val="BE2244"/>
            </a:solidFill>
          </a:ln>
        </p:spPr>
        <p:txBody>
          <a:bodyPr vert="horz" wrap="square" lIns="0" tIns="42545" rIns="0" bIns="0" rtlCol="0">
            <a:spAutoFit/>
          </a:bodyPr>
          <a:lstStyle/>
          <a:p>
            <a:pPr marL="127635">
              <a:lnSpc>
                <a:spcPct val="100000"/>
              </a:lnSpc>
              <a:spcBef>
                <a:spcPts val="335"/>
              </a:spcBef>
            </a:pPr>
            <a:r>
              <a:rPr sz="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+7,3%</a:t>
            </a:r>
            <a:endParaRPr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391784" y="1364869"/>
            <a:ext cx="398145" cy="118110"/>
          </a:xfrm>
          <a:custGeom>
            <a:avLst/>
            <a:gdLst/>
            <a:ahLst/>
            <a:cxnLst/>
            <a:rect l="l" t="t" r="r" b="b"/>
            <a:pathLst>
              <a:path w="398145" h="118109">
                <a:moveTo>
                  <a:pt x="329797" y="24320"/>
                </a:moveTo>
                <a:lnTo>
                  <a:pt x="0" y="89661"/>
                </a:lnTo>
                <a:lnTo>
                  <a:pt x="5587" y="117728"/>
                </a:lnTo>
                <a:lnTo>
                  <a:pt x="335288" y="52406"/>
                </a:lnTo>
                <a:lnTo>
                  <a:pt x="341884" y="36448"/>
                </a:lnTo>
                <a:lnTo>
                  <a:pt x="329797" y="24320"/>
                </a:lnTo>
                <a:close/>
              </a:path>
              <a:path w="398145" h="118109">
                <a:moveTo>
                  <a:pt x="387385" y="22478"/>
                </a:moveTo>
                <a:lnTo>
                  <a:pt x="339089" y="22478"/>
                </a:lnTo>
                <a:lnTo>
                  <a:pt x="344677" y="50545"/>
                </a:lnTo>
                <a:lnTo>
                  <a:pt x="335288" y="52406"/>
                </a:lnTo>
                <a:lnTo>
                  <a:pt x="322199" y="84073"/>
                </a:lnTo>
                <a:lnTo>
                  <a:pt x="398017" y="25400"/>
                </a:lnTo>
                <a:lnTo>
                  <a:pt x="387385" y="22478"/>
                </a:lnTo>
                <a:close/>
              </a:path>
              <a:path w="398145" h="118109">
                <a:moveTo>
                  <a:pt x="341871" y="36448"/>
                </a:moveTo>
                <a:lnTo>
                  <a:pt x="335288" y="52406"/>
                </a:lnTo>
                <a:lnTo>
                  <a:pt x="344677" y="50545"/>
                </a:lnTo>
                <a:lnTo>
                  <a:pt x="341871" y="36448"/>
                </a:lnTo>
                <a:close/>
              </a:path>
              <a:path w="398145" h="118109">
                <a:moveTo>
                  <a:pt x="339089" y="22478"/>
                </a:moveTo>
                <a:lnTo>
                  <a:pt x="329797" y="24320"/>
                </a:lnTo>
                <a:lnTo>
                  <a:pt x="341884" y="36448"/>
                </a:lnTo>
                <a:lnTo>
                  <a:pt x="339089" y="22478"/>
                </a:lnTo>
                <a:close/>
              </a:path>
              <a:path w="398145" h="118109">
                <a:moveTo>
                  <a:pt x="305562" y="0"/>
                </a:moveTo>
                <a:lnTo>
                  <a:pt x="329797" y="24320"/>
                </a:lnTo>
                <a:lnTo>
                  <a:pt x="339089" y="22478"/>
                </a:lnTo>
                <a:lnTo>
                  <a:pt x="387385" y="22478"/>
                </a:lnTo>
                <a:lnTo>
                  <a:pt x="305562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23990" y="1308608"/>
            <a:ext cx="398145" cy="118110"/>
          </a:xfrm>
          <a:custGeom>
            <a:avLst/>
            <a:gdLst/>
            <a:ahLst/>
            <a:cxnLst/>
            <a:rect l="l" t="t" r="r" b="b"/>
            <a:pathLst>
              <a:path w="398145" h="118109">
                <a:moveTo>
                  <a:pt x="329762" y="24327"/>
                </a:moveTo>
                <a:lnTo>
                  <a:pt x="0" y="89662"/>
                </a:lnTo>
                <a:lnTo>
                  <a:pt x="5461" y="117728"/>
                </a:lnTo>
                <a:lnTo>
                  <a:pt x="335288" y="52405"/>
                </a:lnTo>
                <a:lnTo>
                  <a:pt x="341884" y="36449"/>
                </a:lnTo>
                <a:lnTo>
                  <a:pt x="329762" y="24327"/>
                </a:lnTo>
                <a:close/>
              </a:path>
              <a:path w="398145" h="118109">
                <a:moveTo>
                  <a:pt x="387258" y="22478"/>
                </a:moveTo>
                <a:lnTo>
                  <a:pt x="339089" y="22478"/>
                </a:lnTo>
                <a:lnTo>
                  <a:pt x="344678" y="50545"/>
                </a:lnTo>
                <a:lnTo>
                  <a:pt x="335288" y="52405"/>
                </a:lnTo>
                <a:lnTo>
                  <a:pt x="322199" y="84074"/>
                </a:lnTo>
                <a:lnTo>
                  <a:pt x="397891" y="25400"/>
                </a:lnTo>
                <a:lnTo>
                  <a:pt x="387258" y="22478"/>
                </a:lnTo>
                <a:close/>
              </a:path>
              <a:path w="398145" h="118109">
                <a:moveTo>
                  <a:pt x="341871" y="36449"/>
                </a:moveTo>
                <a:lnTo>
                  <a:pt x="335288" y="52405"/>
                </a:lnTo>
                <a:lnTo>
                  <a:pt x="344678" y="50545"/>
                </a:lnTo>
                <a:lnTo>
                  <a:pt x="341871" y="36449"/>
                </a:lnTo>
                <a:close/>
              </a:path>
              <a:path w="398145" h="118109">
                <a:moveTo>
                  <a:pt x="339089" y="22478"/>
                </a:moveTo>
                <a:lnTo>
                  <a:pt x="329762" y="24327"/>
                </a:lnTo>
                <a:lnTo>
                  <a:pt x="341884" y="36449"/>
                </a:lnTo>
                <a:lnTo>
                  <a:pt x="339089" y="22478"/>
                </a:lnTo>
                <a:close/>
              </a:path>
              <a:path w="398145" h="118109">
                <a:moveTo>
                  <a:pt x="305435" y="0"/>
                </a:moveTo>
                <a:lnTo>
                  <a:pt x="329762" y="24327"/>
                </a:lnTo>
                <a:lnTo>
                  <a:pt x="339089" y="22478"/>
                </a:lnTo>
                <a:lnTo>
                  <a:pt x="387258" y="22478"/>
                </a:lnTo>
                <a:lnTo>
                  <a:pt x="305435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591427" y="1257808"/>
            <a:ext cx="398145" cy="118110"/>
          </a:xfrm>
          <a:custGeom>
            <a:avLst/>
            <a:gdLst/>
            <a:ahLst/>
            <a:cxnLst/>
            <a:rect l="l" t="t" r="r" b="b"/>
            <a:pathLst>
              <a:path w="398145" h="118109">
                <a:moveTo>
                  <a:pt x="329888" y="24326"/>
                </a:moveTo>
                <a:lnTo>
                  <a:pt x="0" y="89662"/>
                </a:lnTo>
                <a:lnTo>
                  <a:pt x="5588" y="117601"/>
                </a:lnTo>
                <a:lnTo>
                  <a:pt x="335437" y="52249"/>
                </a:lnTo>
                <a:lnTo>
                  <a:pt x="341967" y="36552"/>
                </a:lnTo>
                <a:lnTo>
                  <a:pt x="342114" y="36552"/>
                </a:lnTo>
                <a:lnTo>
                  <a:pt x="329888" y="24326"/>
                </a:lnTo>
                <a:close/>
              </a:path>
              <a:path w="398145" h="118109">
                <a:moveTo>
                  <a:pt x="387796" y="22478"/>
                </a:moveTo>
                <a:lnTo>
                  <a:pt x="339217" y="22478"/>
                </a:lnTo>
                <a:lnTo>
                  <a:pt x="344677" y="50418"/>
                </a:lnTo>
                <a:lnTo>
                  <a:pt x="335437" y="52249"/>
                </a:lnTo>
                <a:lnTo>
                  <a:pt x="322199" y="84074"/>
                </a:lnTo>
                <a:lnTo>
                  <a:pt x="398018" y="25272"/>
                </a:lnTo>
                <a:lnTo>
                  <a:pt x="387796" y="22478"/>
                </a:lnTo>
                <a:close/>
              </a:path>
              <a:path w="398145" h="118109">
                <a:moveTo>
                  <a:pt x="341967" y="36552"/>
                </a:moveTo>
                <a:lnTo>
                  <a:pt x="335437" y="52249"/>
                </a:lnTo>
                <a:lnTo>
                  <a:pt x="344677" y="50418"/>
                </a:lnTo>
                <a:lnTo>
                  <a:pt x="341967" y="36552"/>
                </a:lnTo>
                <a:close/>
              </a:path>
              <a:path w="398145" h="118109">
                <a:moveTo>
                  <a:pt x="339217" y="22478"/>
                </a:moveTo>
                <a:lnTo>
                  <a:pt x="329888" y="24326"/>
                </a:lnTo>
                <a:lnTo>
                  <a:pt x="342114" y="36552"/>
                </a:lnTo>
                <a:lnTo>
                  <a:pt x="341967" y="36552"/>
                </a:lnTo>
                <a:lnTo>
                  <a:pt x="339217" y="22478"/>
                </a:lnTo>
                <a:close/>
              </a:path>
              <a:path w="398145" h="118109">
                <a:moveTo>
                  <a:pt x="305562" y="0"/>
                </a:moveTo>
                <a:lnTo>
                  <a:pt x="329888" y="24326"/>
                </a:lnTo>
                <a:lnTo>
                  <a:pt x="339217" y="22478"/>
                </a:lnTo>
                <a:lnTo>
                  <a:pt x="387796" y="22478"/>
                </a:lnTo>
                <a:lnTo>
                  <a:pt x="305562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1899666" y="2424429"/>
            <a:ext cx="851153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sz="1400" b="1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  <a:r>
              <a:rPr sz="1400" b="1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400" b="1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</a:t>
            </a:r>
            <a:r>
              <a:rPr sz="1400" b="1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1400" b="1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1400" b="1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400" b="1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</a:t>
            </a:r>
            <a:r>
              <a:rPr sz="1400" b="1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</a:t>
            </a:r>
            <a:r>
              <a:rPr sz="1400" b="1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  <a:r>
              <a:rPr sz="1400" b="1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4372990" y="1558886"/>
            <a:ext cx="3649345" cy="620395"/>
            <a:chOff x="4372990" y="1558886"/>
            <a:chExt cx="3649345" cy="620395"/>
          </a:xfrm>
        </p:grpSpPr>
        <p:sp>
          <p:nvSpPr>
            <p:cNvPr id="54" name="object 54"/>
            <p:cNvSpPr/>
            <p:nvPr/>
          </p:nvSpPr>
          <p:spPr>
            <a:xfrm>
              <a:off x="5588507" y="1647469"/>
              <a:ext cx="609600" cy="527050"/>
            </a:xfrm>
            <a:custGeom>
              <a:avLst/>
              <a:gdLst/>
              <a:ahLst/>
              <a:cxnLst/>
              <a:rect l="l" t="t" r="r" b="b"/>
              <a:pathLst>
                <a:path w="609600" h="527050">
                  <a:moveTo>
                    <a:pt x="609600" y="0"/>
                  </a:moveTo>
                  <a:lnTo>
                    <a:pt x="0" y="0"/>
                  </a:lnTo>
                  <a:lnTo>
                    <a:pt x="0" y="526897"/>
                  </a:lnTo>
                  <a:lnTo>
                    <a:pt x="609600" y="526897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517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6198107" y="1604797"/>
              <a:ext cx="608330" cy="569595"/>
            </a:xfrm>
            <a:custGeom>
              <a:avLst/>
              <a:gdLst/>
              <a:ahLst/>
              <a:cxnLst/>
              <a:rect l="l" t="t" r="r" b="b"/>
              <a:pathLst>
                <a:path w="608329" h="569594">
                  <a:moveTo>
                    <a:pt x="608076" y="0"/>
                  </a:moveTo>
                  <a:lnTo>
                    <a:pt x="0" y="0"/>
                  </a:lnTo>
                  <a:lnTo>
                    <a:pt x="0" y="569569"/>
                  </a:lnTo>
                  <a:lnTo>
                    <a:pt x="608076" y="569569"/>
                  </a:lnTo>
                  <a:lnTo>
                    <a:pt x="608076" y="0"/>
                  </a:lnTo>
                  <a:close/>
                </a:path>
              </a:pathLst>
            </a:custGeom>
            <a:solidFill>
              <a:srgbClr val="58B1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6806183" y="1563649"/>
              <a:ext cx="609600" cy="610870"/>
            </a:xfrm>
            <a:custGeom>
              <a:avLst/>
              <a:gdLst/>
              <a:ahLst/>
              <a:cxnLst/>
              <a:rect l="l" t="t" r="r" b="b"/>
              <a:pathLst>
                <a:path w="609600" h="610869">
                  <a:moveTo>
                    <a:pt x="609600" y="0"/>
                  </a:moveTo>
                  <a:lnTo>
                    <a:pt x="0" y="0"/>
                  </a:lnTo>
                  <a:lnTo>
                    <a:pt x="0" y="610717"/>
                  </a:lnTo>
                  <a:lnTo>
                    <a:pt x="609600" y="610717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BE22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6806183" y="1563649"/>
              <a:ext cx="609600" cy="610870"/>
            </a:xfrm>
            <a:custGeom>
              <a:avLst/>
              <a:gdLst/>
              <a:ahLst/>
              <a:cxnLst/>
              <a:rect l="l" t="t" r="r" b="b"/>
              <a:pathLst>
                <a:path w="609600" h="610869">
                  <a:moveTo>
                    <a:pt x="0" y="610717"/>
                  </a:moveTo>
                  <a:lnTo>
                    <a:pt x="609600" y="610717"/>
                  </a:lnTo>
                  <a:lnTo>
                    <a:pt x="609600" y="0"/>
                  </a:lnTo>
                  <a:lnTo>
                    <a:pt x="0" y="0"/>
                  </a:lnTo>
                  <a:lnTo>
                    <a:pt x="0" y="610717"/>
                  </a:lnTo>
                  <a:close/>
                </a:path>
              </a:pathLst>
            </a:custGeom>
            <a:grpFill/>
            <a:ln w="9525">
              <a:solidFill>
                <a:srgbClr val="BE22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372990" y="2174367"/>
              <a:ext cx="3649345" cy="0"/>
            </a:xfrm>
            <a:custGeom>
              <a:avLst/>
              <a:gdLst/>
              <a:ahLst/>
              <a:cxnLst/>
              <a:rect l="l" t="t" r="r" b="b"/>
              <a:pathLst>
                <a:path w="3649345">
                  <a:moveTo>
                    <a:pt x="0" y="0"/>
                  </a:moveTo>
                  <a:lnTo>
                    <a:pt x="3648837" y="0"/>
                  </a:lnTo>
                </a:path>
              </a:pathLst>
            </a:custGeom>
            <a:grpFill/>
            <a:ln w="952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 txBox="1"/>
          <p:nvPr/>
        </p:nvSpPr>
        <p:spPr>
          <a:xfrm>
            <a:off x="4978908" y="1693189"/>
            <a:ext cx="609600" cy="481330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140335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105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3639,7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666359" y="1798065"/>
            <a:ext cx="4527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3992,5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275578" y="1777110"/>
            <a:ext cx="4527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4312,4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884923" y="1756028"/>
            <a:ext cx="45275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4629,1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2545883" y="3048380"/>
            <a:ext cx="1334770" cy="1334770"/>
            <a:chOff x="2545883" y="3048380"/>
            <a:chExt cx="1334770" cy="1334770"/>
          </a:xfrm>
        </p:grpSpPr>
        <p:pic>
          <p:nvPicPr>
            <p:cNvPr id="74" name="object 74"/>
            <p:cNvPicPr/>
            <p:nvPr/>
          </p:nvPicPr>
          <p:blipFill>
            <a:blip r:embed="rId3"/>
            <a:stretch/>
          </p:blipFill>
          <p:spPr>
            <a:xfrm>
              <a:off x="3213354" y="3057905"/>
              <a:ext cx="242061" cy="248031"/>
            </a:xfrm>
            <a:prstGeom prst="rect">
              <a:avLst/>
            </a:prstGeom>
          </p:spPr>
        </p:pic>
        <p:sp>
          <p:nvSpPr>
            <p:cNvPr id="75" name="object 75"/>
            <p:cNvSpPr/>
            <p:nvPr/>
          </p:nvSpPr>
          <p:spPr>
            <a:xfrm>
              <a:off x="3360039" y="3104133"/>
              <a:ext cx="511175" cy="1231900"/>
            </a:xfrm>
            <a:custGeom>
              <a:avLst/>
              <a:gdLst/>
              <a:ahLst/>
              <a:cxnLst/>
              <a:rect l="l" t="t" r="r" b="b"/>
              <a:pathLst>
                <a:path w="511175" h="1231900">
                  <a:moveTo>
                    <a:pt x="95376" y="0"/>
                  </a:moveTo>
                  <a:lnTo>
                    <a:pt x="15494" y="201802"/>
                  </a:lnTo>
                  <a:lnTo>
                    <a:pt x="58660" y="221668"/>
                  </a:lnTo>
                  <a:lnTo>
                    <a:pt x="99105" y="245830"/>
                  </a:lnTo>
                  <a:lnTo>
                    <a:pt x="136547" y="274001"/>
                  </a:lnTo>
                  <a:lnTo>
                    <a:pt x="170703" y="305895"/>
                  </a:lnTo>
                  <a:lnTo>
                    <a:pt x="201294" y="341223"/>
                  </a:lnTo>
                  <a:lnTo>
                    <a:pt x="228038" y="379700"/>
                  </a:lnTo>
                  <a:lnTo>
                    <a:pt x="250653" y="421036"/>
                  </a:lnTo>
                  <a:lnTo>
                    <a:pt x="268859" y="464946"/>
                  </a:lnTo>
                  <a:lnTo>
                    <a:pt x="282405" y="511083"/>
                  </a:lnTo>
                  <a:lnTo>
                    <a:pt x="290745" y="557470"/>
                  </a:lnTo>
                  <a:lnTo>
                    <a:pt x="294042" y="603764"/>
                  </a:lnTo>
                  <a:lnTo>
                    <a:pt x="292460" y="649621"/>
                  </a:lnTo>
                  <a:lnTo>
                    <a:pt x="286163" y="694699"/>
                  </a:lnTo>
                  <a:lnTo>
                    <a:pt x="275316" y="738655"/>
                  </a:lnTo>
                  <a:lnTo>
                    <a:pt x="260083" y="781146"/>
                  </a:lnTo>
                  <a:lnTo>
                    <a:pt x="240627" y="821829"/>
                  </a:lnTo>
                  <a:lnTo>
                    <a:pt x="217113" y="860360"/>
                  </a:lnTo>
                  <a:lnTo>
                    <a:pt x="189705" y="896398"/>
                  </a:lnTo>
                  <a:lnTo>
                    <a:pt x="158567" y="929599"/>
                  </a:lnTo>
                  <a:lnTo>
                    <a:pt x="123863" y="959621"/>
                  </a:lnTo>
                  <a:lnTo>
                    <a:pt x="85758" y="986119"/>
                  </a:lnTo>
                  <a:lnTo>
                    <a:pt x="44415" y="1008752"/>
                  </a:lnTo>
                  <a:lnTo>
                    <a:pt x="0" y="1027176"/>
                  </a:lnTo>
                  <a:lnTo>
                    <a:pt x="72262" y="1231772"/>
                  </a:lnTo>
                  <a:lnTo>
                    <a:pt x="120247" y="1212699"/>
                  </a:lnTo>
                  <a:lnTo>
                    <a:pt x="166275" y="1190083"/>
                  </a:lnTo>
                  <a:lnTo>
                    <a:pt x="210179" y="1164086"/>
                  </a:lnTo>
                  <a:lnTo>
                    <a:pt x="251791" y="1134869"/>
                  </a:lnTo>
                  <a:lnTo>
                    <a:pt x="290944" y="1102593"/>
                  </a:lnTo>
                  <a:lnTo>
                    <a:pt x="327470" y="1067418"/>
                  </a:lnTo>
                  <a:lnTo>
                    <a:pt x="361201" y="1029505"/>
                  </a:lnTo>
                  <a:lnTo>
                    <a:pt x="391969" y="989015"/>
                  </a:lnTo>
                  <a:lnTo>
                    <a:pt x="419607" y="946109"/>
                  </a:lnTo>
                  <a:lnTo>
                    <a:pt x="443946" y="900948"/>
                  </a:lnTo>
                  <a:lnTo>
                    <a:pt x="464820" y="853693"/>
                  </a:lnTo>
                  <a:lnTo>
                    <a:pt x="480577" y="809403"/>
                  </a:lnTo>
                  <a:lnTo>
                    <a:pt x="493005" y="764754"/>
                  </a:lnTo>
                  <a:lnTo>
                    <a:pt x="502165" y="719890"/>
                  </a:lnTo>
                  <a:lnTo>
                    <a:pt x="508120" y="674958"/>
                  </a:lnTo>
                  <a:lnTo>
                    <a:pt x="510933" y="630100"/>
                  </a:lnTo>
                  <a:lnTo>
                    <a:pt x="510666" y="585461"/>
                  </a:lnTo>
                  <a:lnTo>
                    <a:pt x="507381" y="541185"/>
                  </a:lnTo>
                  <a:lnTo>
                    <a:pt x="501141" y="497417"/>
                  </a:lnTo>
                  <a:lnTo>
                    <a:pt x="492008" y="454302"/>
                  </a:lnTo>
                  <a:lnTo>
                    <a:pt x="480045" y="411983"/>
                  </a:lnTo>
                  <a:lnTo>
                    <a:pt x="465314" y="370604"/>
                  </a:lnTo>
                  <a:lnTo>
                    <a:pt x="447877" y="330311"/>
                  </a:lnTo>
                  <a:lnTo>
                    <a:pt x="427798" y="291248"/>
                  </a:lnTo>
                  <a:lnTo>
                    <a:pt x="405138" y="253558"/>
                  </a:lnTo>
                  <a:lnTo>
                    <a:pt x="379960" y="217387"/>
                  </a:lnTo>
                  <a:lnTo>
                    <a:pt x="352326" y="182879"/>
                  </a:lnTo>
                  <a:lnTo>
                    <a:pt x="322299" y="150177"/>
                  </a:lnTo>
                  <a:lnTo>
                    <a:pt x="289941" y="119427"/>
                  </a:lnTo>
                  <a:lnTo>
                    <a:pt x="255315" y="90773"/>
                  </a:lnTo>
                  <a:lnTo>
                    <a:pt x="218483" y="64358"/>
                  </a:lnTo>
                  <a:lnTo>
                    <a:pt x="179508" y="40328"/>
                  </a:lnTo>
                  <a:lnTo>
                    <a:pt x="138452" y="18827"/>
                  </a:lnTo>
                  <a:lnTo>
                    <a:pt x="95376" y="0"/>
                  </a:lnTo>
                  <a:close/>
                </a:path>
              </a:pathLst>
            </a:custGeom>
            <a:solidFill>
              <a:srgbClr val="BE22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360039" y="3104133"/>
              <a:ext cx="511175" cy="1231900"/>
            </a:xfrm>
            <a:custGeom>
              <a:avLst/>
              <a:gdLst/>
              <a:ahLst/>
              <a:cxnLst/>
              <a:rect l="l" t="t" r="r" b="b"/>
              <a:pathLst>
                <a:path w="511175" h="1231900">
                  <a:moveTo>
                    <a:pt x="95376" y="0"/>
                  </a:moveTo>
                  <a:lnTo>
                    <a:pt x="138452" y="18827"/>
                  </a:lnTo>
                  <a:lnTo>
                    <a:pt x="179508" y="40328"/>
                  </a:lnTo>
                  <a:lnTo>
                    <a:pt x="218483" y="64358"/>
                  </a:lnTo>
                  <a:lnTo>
                    <a:pt x="255315" y="90773"/>
                  </a:lnTo>
                  <a:lnTo>
                    <a:pt x="289941" y="119427"/>
                  </a:lnTo>
                  <a:lnTo>
                    <a:pt x="322299" y="150177"/>
                  </a:lnTo>
                  <a:lnTo>
                    <a:pt x="352326" y="182879"/>
                  </a:lnTo>
                  <a:lnTo>
                    <a:pt x="379960" y="217387"/>
                  </a:lnTo>
                  <a:lnTo>
                    <a:pt x="405138" y="253558"/>
                  </a:lnTo>
                  <a:lnTo>
                    <a:pt x="427798" y="291248"/>
                  </a:lnTo>
                  <a:lnTo>
                    <a:pt x="447877" y="330311"/>
                  </a:lnTo>
                  <a:lnTo>
                    <a:pt x="465314" y="370604"/>
                  </a:lnTo>
                  <a:lnTo>
                    <a:pt x="480045" y="411983"/>
                  </a:lnTo>
                  <a:lnTo>
                    <a:pt x="492008" y="454302"/>
                  </a:lnTo>
                  <a:lnTo>
                    <a:pt x="501141" y="497417"/>
                  </a:lnTo>
                  <a:lnTo>
                    <a:pt x="507381" y="541185"/>
                  </a:lnTo>
                  <a:lnTo>
                    <a:pt x="510666" y="585461"/>
                  </a:lnTo>
                  <a:lnTo>
                    <a:pt x="510933" y="630100"/>
                  </a:lnTo>
                  <a:lnTo>
                    <a:pt x="508120" y="674958"/>
                  </a:lnTo>
                  <a:lnTo>
                    <a:pt x="502165" y="719890"/>
                  </a:lnTo>
                  <a:lnTo>
                    <a:pt x="493005" y="764754"/>
                  </a:lnTo>
                  <a:lnTo>
                    <a:pt x="480577" y="809403"/>
                  </a:lnTo>
                  <a:lnTo>
                    <a:pt x="464820" y="853693"/>
                  </a:lnTo>
                  <a:lnTo>
                    <a:pt x="443946" y="900948"/>
                  </a:lnTo>
                  <a:lnTo>
                    <a:pt x="419607" y="946109"/>
                  </a:lnTo>
                  <a:lnTo>
                    <a:pt x="391969" y="989015"/>
                  </a:lnTo>
                  <a:lnTo>
                    <a:pt x="361201" y="1029505"/>
                  </a:lnTo>
                  <a:lnTo>
                    <a:pt x="327470" y="1067418"/>
                  </a:lnTo>
                  <a:lnTo>
                    <a:pt x="290944" y="1102593"/>
                  </a:lnTo>
                  <a:lnTo>
                    <a:pt x="251791" y="1134869"/>
                  </a:lnTo>
                  <a:lnTo>
                    <a:pt x="210179" y="1164086"/>
                  </a:lnTo>
                  <a:lnTo>
                    <a:pt x="166275" y="1190083"/>
                  </a:lnTo>
                  <a:lnTo>
                    <a:pt x="120247" y="1212699"/>
                  </a:lnTo>
                  <a:lnTo>
                    <a:pt x="72262" y="1231772"/>
                  </a:lnTo>
                  <a:lnTo>
                    <a:pt x="0" y="1027176"/>
                  </a:lnTo>
                  <a:lnTo>
                    <a:pt x="44415" y="1008752"/>
                  </a:lnTo>
                  <a:lnTo>
                    <a:pt x="85758" y="986119"/>
                  </a:lnTo>
                  <a:lnTo>
                    <a:pt x="123863" y="959621"/>
                  </a:lnTo>
                  <a:lnTo>
                    <a:pt x="158567" y="929599"/>
                  </a:lnTo>
                  <a:lnTo>
                    <a:pt x="189705" y="896398"/>
                  </a:lnTo>
                  <a:lnTo>
                    <a:pt x="217113" y="860360"/>
                  </a:lnTo>
                  <a:lnTo>
                    <a:pt x="240627" y="821829"/>
                  </a:lnTo>
                  <a:lnTo>
                    <a:pt x="260083" y="781146"/>
                  </a:lnTo>
                  <a:lnTo>
                    <a:pt x="275316" y="738655"/>
                  </a:lnTo>
                  <a:lnTo>
                    <a:pt x="286163" y="694699"/>
                  </a:lnTo>
                  <a:lnTo>
                    <a:pt x="292460" y="649621"/>
                  </a:lnTo>
                  <a:lnTo>
                    <a:pt x="294042" y="603764"/>
                  </a:lnTo>
                  <a:lnTo>
                    <a:pt x="290745" y="557470"/>
                  </a:lnTo>
                  <a:lnTo>
                    <a:pt x="282405" y="511083"/>
                  </a:lnTo>
                  <a:lnTo>
                    <a:pt x="268859" y="464946"/>
                  </a:lnTo>
                  <a:lnTo>
                    <a:pt x="250653" y="421036"/>
                  </a:lnTo>
                  <a:lnTo>
                    <a:pt x="228038" y="379700"/>
                  </a:lnTo>
                  <a:lnTo>
                    <a:pt x="201294" y="341223"/>
                  </a:lnTo>
                  <a:lnTo>
                    <a:pt x="170703" y="305895"/>
                  </a:lnTo>
                  <a:lnTo>
                    <a:pt x="136547" y="274001"/>
                  </a:lnTo>
                  <a:lnTo>
                    <a:pt x="99105" y="245830"/>
                  </a:lnTo>
                  <a:lnTo>
                    <a:pt x="58660" y="221668"/>
                  </a:lnTo>
                  <a:lnTo>
                    <a:pt x="15494" y="201802"/>
                  </a:lnTo>
                  <a:lnTo>
                    <a:pt x="95376" y="0"/>
                  </a:lnTo>
                  <a:close/>
                </a:path>
              </a:pathLst>
            </a:custGeom>
            <a:grpFill/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017901" y="4131309"/>
              <a:ext cx="414655" cy="242570"/>
            </a:xfrm>
            <a:custGeom>
              <a:avLst/>
              <a:gdLst/>
              <a:ahLst/>
              <a:cxnLst/>
              <a:rect l="l" t="t" r="r" b="b"/>
              <a:pathLst>
                <a:path w="414654" h="242570">
                  <a:moveTo>
                    <a:pt x="342138" y="0"/>
                  </a:moveTo>
                  <a:lnTo>
                    <a:pt x="296781" y="13323"/>
                  </a:lnTo>
                  <a:lnTo>
                    <a:pt x="250519" y="21669"/>
                  </a:lnTo>
                  <a:lnTo>
                    <a:pt x="203755" y="25034"/>
                  </a:lnTo>
                  <a:lnTo>
                    <a:pt x="156896" y="23415"/>
                  </a:lnTo>
                  <a:lnTo>
                    <a:pt x="110348" y="16806"/>
                  </a:lnTo>
                  <a:lnTo>
                    <a:pt x="64516" y="5206"/>
                  </a:lnTo>
                  <a:lnTo>
                    <a:pt x="0" y="212470"/>
                  </a:lnTo>
                  <a:lnTo>
                    <a:pt x="51190" y="226139"/>
                  </a:lnTo>
                  <a:lnTo>
                    <a:pt x="103058" y="235618"/>
                  </a:lnTo>
                  <a:lnTo>
                    <a:pt x="155352" y="240909"/>
                  </a:lnTo>
                  <a:lnTo>
                    <a:pt x="207819" y="242014"/>
                  </a:lnTo>
                  <a:lnTo>
                    <a:pt x="260209" y="238933"/>
                  </a:lnTo>
                  <a:lnTo>
                    <a:pt x="312271" y="231669"/>
                  </a:lnTo>
                  <a:lnTo>
                    <a:pt x="363752" y="220223"/>
                  </a:lnTo>
                  <a:lnTo>
                    <a:pt x="414400" y="204596"/>
                  </a:lnTo>
                  <a:lnTo>
                    <a:pt x="342138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017901" y="4131309"/>
              <a:ext cx="414655" cy="242570"/>
            </a:xfrm>
            <a:custGeom>
              <a:avLst/>
              <a:gdLst/>
              <a:ahLst/>
              <a:cxnLst/>
              <a:rect l="l" t="t" r="r" b="b"/>
              <a:pathLst>
                <a:path w="414654" h="242570">
                  <a:moveTo>
                    <a:pt x="414400" y="204596"/>
                  </a:moveTo>
                  <a:lnTo>
                    <a:pt x="363752" y="220223"/>
                  </a:lnTo>
                  <a:lnTo>
                    <a:pt x="312271" y="231669"/>
                  </a:lnTo>
                  <a:lnTo>
                    <a:pt x="260209" y="238933"/>
                  </a:lnTo>
                  <a:lnTo>
                    <a:pt x="207819" y="242014"/>
                  </a:lnTo>
                  <a:lnTo>
                    <a:pt x="155352" y="240909"/>
                  </a:lnTo>
                  <a:lnTo>
                    <a:pt x="103058" y="235618"/>
                  </a:lnTo>
                  <a:lnTo>
                    <a:pt x="51190" y="226139"/>
                  </a:lnTo>
                  <a:lnTo>
                    <a:pt x="0" y="212470"/>
                  </a:lnTo>
                  <a:lnTo>
                    <a:pt x="64516" y="5206"/>
                  </a:lnTo>
                  <a:lnTo>
                    <a:pt x="110348" y="16806"/>
                  </a:lnTo>
                  <a:lnTo>
                    <a:pt x="156896" y="23415"/>
                  </a:lnTo>
                  <a:lnTo>
                    <a:pt x="203755" y="25034"/>
                  </a:lnTo>
                  <a:lnTo>
                    <a:pt x="250519" y="21669"/>
                  </a:lnTo>
                  <a:lnTo>
                    <a:pt x="296781" y="13323"/>
                  </a:lnTo>
                  <a:lnTo>
                    <a:pt x="342138" y="0"/>
                  </a:lnTo>
                  <a:lnTo>
                    <a:pt x="414400" y="204596"/>
                  </a:lnTo>
                  <a:close/>
                </a:path>
              </a:pathLst>
            </a:custGeom>
            <a:grpFill/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2555408" y="3057905"/>
              <a:ext cx="658495" cy="1285875"/>
            </a:xfrm>
            <a:custGeom>
              <a:avLst/>
              <a:gdLst/>
              <a:ahLst/>
              <a:cxnLst/>
              <a:rect l="l" t="t" r="r" b="b"/>
              <a:pathLst>
                <a:path w="658494" h="1285875">
                  <a:moveTo>
                    <a:pt x="657945" y="0"/>
                  </a:moveTo>
                  <a:lnTo>
                    <a:pt x="610273" y="1718"/>
                  </a:lnTo>
                  <a:lnTo>
                    <a:pt x="563360" y="6805"/>
                  </a:lnTo>
                  <a:lnTo>
                    <a:pt x="517348" y="15158"/>
                  </a:lnTo>
                  <a:lnTo>
                    <a:pt x="472374" y="26673"/>
                  </a:lnTo>
                  <a:lnTo>
                    <a:pt x="428578" y="41249"/>
                  </a:lnTo>
                  <a:lnTo>
                    <a:pt x="386099" y="58782"/>
                  </a:lnTo>
                  <a:lnTo>
                    <a:pt x="345077" y="79169"/>
                  </a:lnTo>
                  <a:lnTo>
                    <a:pt x="305651" y="102307"/>
                  </a:lnTo>
                  <a:lnTo>
                    <a:pt x="267960" y="128095"/>
                  </a:lnTo>
                  <a:lnTo>
                    <a:pt x="232143" y="156428"/>
                  </a:lnTo>
                  <a:lnTo>
                    <a:pt x="198340" y="187204"/>
                  </a:lnTo>
                  <a:lnTo>
                    <a:pt x="166690" y="220321"/>
                  </a:lnTo>
                  <a:lnTo>
                    <a:pt x="137332" y="255675"/>
                  </a:lnTo>
                  <a:lnTo>
                    <a:pt x="110406" y="293163"/>
                  </a:lnTo>
                  <a:lnTo>
                    <a:pt x="86051" y="332684"/>
                  </a:lnTo>
                  <a:lnTo>
                    <a:pt x="64406" y="374133"/>
                  </a:lnTo>
                  <a:lnTo>
                    <a:pt x="45610" y="417408"/>
                  </a:lnTo>
                  <a:lnTo>
                    <a:pt x="29803" y="462407"/>
                  </a:lnTo>
                  <a:lnTo>
                    <a:pt x="16955" y="509811"/>
                  </a:lnTo>
                  <a:lnTo>
                    <a:pt x="7760" y="557328"/>
                  </a:lnTo>
                  <a:lnTo>
                    <a:pt x="2137" y="604796"/>
                  </a:lnTo>
                  <a:lnTo>
                    <a:pt x="0" y="652058"/>
                  </a:lnTo>
                  <a:lnTo>
                    <a:pt x="1266" y="698954"/>
                  </a:lnTo>
                  <a:lnTo>
                    <a:pt x="5852" y="745324"/>
                  </a:lnTo>
                  <a:lnTo>
                    <a:pt x="13673" y="791010"/>
                  </a:lnTo>
                  <a:lnTo>
                    <a:pt x="24648" y="835852"/>
                  </a:lnTo>
                  <a:lnTo>
                    <a:pt x="38691" y="879691"/>
                  </a:lnTo>
                  <a:lnTo>
                    <a:pt x="55720" y="922368"/>
                  </a:lnTo>
                  <a:lnTo>
                    <a:pt x="75650" y="963723"/>
                  </a:lnTo>
                  <a:lnTo>
                    <a:pt x="98398" y="1003598"/>
                  </a:lnTo>
                  <a:lnTo>
                    <a:pt x="123881" y="1041832"/>
                  </a:lnTo>
                  <a:lnTo>
                    <a:pt x="152015" y="1078268"/>
                  </a:lnTo>
                  <a:lnTo>
                    <a:pt x="182717" y="1112745"/>
                  </a:lnTo>
                  <a:lnTo>
                    <a:pt x="215902" y="1145104"/>
                  </a:lnTo>
                  <a:lnTo>
                    <a:pt x="251487" y="1175187"/>
                  </a:lnTo>
                  <a:lnTo>
                    <a:pt x="289389" y="1202833"/>
                  </a:lnTo>
                  <a:lnTo>
                    <a:pt x="329524" y="1227885"/>
                  </a:lnTo>
                  <a:lnTo>
                    <a:pt x="371809" y="1250181"/>
                  </a:lnTo>
                  <a:lnTo>
                    <a:pt x="416159" y="1269564"/>
                  </a:lnTo>
                  <a:lnTo>
                    <a:pt x="462492" y="1285875"/>
                  </a:lnTo>
                  <a:lnTo>
                    <a:pt x="527008" y="1078611"/>
                  </a:lnTo>
                  <a:lnTo>
                    <a:pt x="482202" y="1061984"/>
                  </a:lnTo>
                  <a:lnTo>
                    <a:pt x="440078" y="1040952"/>
                  </a:lnTo>
                  <a:lnTo>
                    <a:pt x="400867" y="1015831"/>
                  </a:lnTo>
                  <a:lnTo>
                    <a:pt x="364801" y="986935"/>
                  </a:lnTo>
                  <a:lnTo>
                    <a:pt x="332110" y="954581"/>
                  </a:lnTo>
                  <a:lnTo>
                    <a:pt x="303028" y="919083"/>
                  </a:lnTo>
                  <a:lnTo>
                    <a:pt x="277784" y="880756"/>
                  </a:lnTo>
                  <a:lnTo>
                    <a:pt x="256611" y="839916"/>
                  </a:lnTo>
                  <a:lnTo>
                    <a:pt x="239740" y="796879"/>
                  </a:lnTo>
                  <a:lnTo>
                    <a:pt x="227403" y="751959"/>
                  </a:lnTo>
                  <a:lnTo>
                    <a:pt x="219830" y="705472"/>
                  </a:lnTo>
                  <a:lnTo>
                    <a:pt x="217255" y="657733"/>
                  </a:lnTo>
                  <a:lnTo>
                    <a:pt x="219840" y="609724"/>
                  </a:lnTo>
                  <a:lnTo>
                    <a:pt x="227416" y="563210"/>
                  </a:lnTo>
                  <a:lnTo>
                    <a:pt x="239715" y="518461"/>
                  </a:lnTo>
                  <a:lnTo>
                    <a:pt x="256467" y="475745"/>
                  </a:lnTo>
                  <a:lnTo>
                    <a:pt x="277406" y="435332"/>
                  </a:lnTo>
                  <a:lnTo>
                    <a:pt x="302262" y="397490"/>
                  </a:lnTo>
                  <a:lnTo>
                    <a:pt x="330766" y="362489"/>
                  </a:lnTo>
                  <a:lnTo>
                    <a:pt x="362651" y="330598"/>
                  </a:lnTo>
                  <a:lnTo>
                    <a:pt x="397648" y="302086"/>
                  </a:lnTo>
                  <a:lnTo>
                    <a:pt x="435488" y="277222"/>
                  </a:lnTo>
                  <a:lnTo>
                    <a:pt x="475903" y="256275"/>
                  </a:lnTo>
                  <a:lnTo>
                    <a:pt x="518625" y="239514"/>
                  </a:lnTo>
                  <a:lnTo>
                    <a:pt x="563385" y="227209"/>
                  </a:lnTo>
                  <a:lnTo>
                    <a:pt x="609914" y="219629"/>
                  </a:lnTo>
                  <a:lnTo>
                    <a:pt x="657945" y="217043"/>
                  </a:lnTo>
                  <a:lnTo>
                    <a:pt x="657945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555408" y="3057905"/>
              <a:ext cx="658495" cy="1285875"/>
            </a:xfrm>
            <a:custGeom>
              <a:avLst/>
              <a:gdLst/>
              <a:ahLst/>
              <a:cxnLst/>
              <a:rect l="l" t="t" r="r" b="b"/>
              <a:pathLst>
                <a:path w="658494" h="1285875">
                  <a:moveTo>
                    <a:pt x="462492" y="1285875"/>
                  </a:moveTo>
                  <a:lnTo>
                    <a:pt x="416159" y="1269564"/>
                  </a:lnTo>
                  <a:lnTo>
                    <a:pt x="371809" y="1250181"/>
                  </a:lnTo>
                  <a:lnTo>
                    <a:pt x="329524" y="1227885"/>
                  </a:lnTo>
                  <a:lnTo>
                    <a:pt x="289389" y="1202833"/>
                  </a:lnTo>
                  <a:lnTo>
                    <a:pt x="251487" y="1175187"/>
                  </a:lnTo>
                  <a:lnTo>
                    <a:pt x="215902" y="1145104"/>
                  </a:lnTo>
                  <a:lnTo>
                    <a:pt x="182717" y="1112745"/>
                  </a:lnTo>
                  <a:lnTo>
                    <a:pt x="152015" y="1078268"/>
                  </a:lnTo>
                  <a:lnTo>
                    <a:pt x="123881" y="1041832"/>
                  </a:lnTo>
                  <a:lnTo>
                    <a:pt x="98398" y="1003598"/>
                  </a:lnTo>
                  <a:lnTo>
                    <a:pt x="75650" y="963723"/>
                  </a:lnTo>
                  <a:lnTo>
                    <a:pt x="55720" y="922368"/>
                  </a:lnTo>
                  <a:lnTo>
                    <a:pt x="38691" y="879691"/>
                  </a:lnTo>
                  <a:lnTo>
                    <a:pt x="24648" y="835852"/>
                  </a:lnTo>
                  <a:lnTo>
                    <a:pt x="13673" y="791010"/>
                  </a:lnTo>
                  <a:lnTo>
                    <a:pt x="5852" y="745324"/>
                  </a:lnTo>
                  <a:lnTo>
                    <a:pt x="1266" y="698954"/>
                  </a:lnTo>
                  <a:lnTo>
                    <a:pt x="0" y="652058"/>
                  </a:lnTo>
                  <a:lnTo>
                    <a:pt x="2137" y="604796"/>
                  </a:lnTo>
                  <a:lnTo>
                    <a:pt x="7760" y="557328"/>
                  </a:lnTo>
                  <a:lnTo>
                    <a:pt x="16955" y="509811"/>
                  </a:lnTo>
                  <a:lnTo>
                    <a:pt x="29803" y="462407"/>
                  </a:lnTo>
                  <a:lnTo>
                    <a:pt x="45610" y="417408"/>
                  </a:lnTo>
                  <a:lnTo>
                    <a:pt x="64406" y="374133"/>
                  </a:lnTo>
                  <a:lnTo>
                    <a:pt x="86051" y="332684"/>
                  </a:lnTo>
                  <a:lnTo>
                    <a:pt x="110406" y="293163"/>
                  </a:lnTo>
                  <a:lnTo>
                    <a:pt x="137332" y="255675"/>
                  </a:lnTo>
                  <a:lnTo>
                    <a:pt x="166690" y="220321"/>
                  </a:lnTo>
                  <a:lnTo>
                    <a:pt x="198340" y="187204"/>
                  </a:lnTo>
                  <a:lnTo>
                    <a:pt x="232143" y="156428"/>
                  </a:lnTo>
                  <a:lnTo>
                    <a:pt x="267960" y="128095"/>
                  </a:lnTo>
                  <a:lnTo>
                    <a:pt x="305651" y="102307"/>
                  </a:lnTo>
                  <a:lnTo>
                    <a:pt x="345077" y="79169"/>
                  </a:lnTo>
                  <a:lnTo>
                    <a:pt x="386099" y="58782"/>
                  </a:lnTo>
                  <a:lnTo>
                    <a:pt x="428578" y="41249"/>
                  </a:lnTo>
                  <a:lnTo>
                    <a:pt x="472374" y="26673"/>
                  </a:lnTo>
                  <a:lnTo>
                    <a:pt x="517348" y="15158"/>
                  </a:lnTo>
                  <a:lnTo>
                    <a:pt x="563360" y="6805"/>
                  </a:lnTo>
                  <a:lnTo>
                    <a:pt x="610273" y="1718"/>
                  </a:lnTo>
                  <a:lnTo>
                    <a:pt x="657945" y="0"/>
                  </a:lnTo>
                  <a:lnTo>
                    <a:pt x="657945" y="217043"/>
                  </a:lnTo>
                  <a:lnTo>
                    <a:pt x="609914" y="219629"/>
                  </a:lnTo>
                  <a:lnTo>
                    <a:pt x="563385" y="227209"/>
                  </a:lnTo>
                  <a:lnTo>
                    <a:pt x="518625" y="239514"/>
                  </a:lnTo>
                  <a:lnTo>
                    <a:pt x="475903" y="256275"/>
                  </a:lnTo>
                  <a:lnTo>
                    <a:pt x="435488" y="277222"/>
                  </a:lnTo>
                  <a:lnTo>
                    <a:pt x="397648" y="302086"/>
                  </a:lnTo>
                  <a:lnTo>
                    <a:pt x="362651" y="330598"/>
                  </a:lnTo>
                  <a:lnTo>
                    <a:pt x="330766" y="362489"/>
                  </a:lnTo>
                  <a:lnTo>
                    <a:pt x="302262" y="397490"/>
                  </a:lnTo>
                  <a:lnTo>
                    <a:pt x="277406" y="435332"/>
                  </a:lnTo>
                  <a:lnTo>
                    <a:pt x="256467" y="475745"/>
                  </a:lnTo>
                  <a:lnTo>
                    <a:pt x="239715" y="518461"/>
                  </a:lnTo>
                  <a:lnTo>
                    <a:pt x="227416" y="563210"/>
                  </a:lnTo>
                  <a:lnTo>
                    <a:pt x="219840" y="609724"/>
                  </a:lnTo>
                  <a:lnTo>
                    <a:pt x="217255" y="657733"/>
                  </a:lnTo>
                  <a:lnTo>
                    <a:pt x="219830" y="705472"/>
                  </a:lnTo>
                  <a:lnTo>
                    <a:pt x="227403" y="751959"/>
                  </a:lnTo>
                  <a:lnTo>
                    <a:pt x="239740" y="796879"/>
                  </a:lnTo>
                  <a:lnTo>
                    <a:pt x="256611" y="839916"/>
                  </a:lnTo>
                  <a:lnTo>
                    <a:pt x="277784" y="880756"/>
                  </a:lnTo>
                  <a:lnTo>
                    <a:pt x="303028" y="919083"/>
                  </a:lnTo>
                  <a:lnTo>
                    <a:pt x="332110" y="954581"/>
                  </a:lnTo>
                  <a:lnTo>
                    <a:pt x="364801" y="986935"/>
                  </a:lnTo>
                  <a:lnTo>
                    <a:pt x="400867" y="1015831"/>
                  </a:lnTo>
                  <a:lnTo>
                    <a:pt x="440078" y="1040952"/>
                  </a:lnTo>
                  <a:lnTo>
                    <a:pt x="482202" y="1061984"/>
                  </a:lnTo>
                  <a:lnTo>
                    <a:pt x="527008" y="1078611"/>
                  </a:lnTo>
                  <a:lnTo>
                    <a:pt x="462492" y="1285875"/>
                  </a:lnTo>
                  <a:close/>
                </a:path>
              </a:pathLst>
            </a:custGeom>
            <a:grpFill/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" name="object 81"/>
          <p:cNvSpPr txBox="1"/>
          <p:nvPr/>
        </p:nvSpPr>
        <p:spPr>
          <a:xfrm>
            <a:off x="2965149" y="2649587"/>
            <a:ext cx="741045" cy="4289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1640">
              <a:lnSpc>
                <a:spcPct val="100000"/>
              </a:lnSpc>
              <a:spcBef>
                <a:spcPts val="5"/>
              </a:spcBef>
            </a:pPr>
            <a:r>
              <a:rPr sz="11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6,0%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3850385" y="3600957"/>
            <a:ext cx="4095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38,6%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019425" y="4355414"/>
            <a:ext cx="410209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10,2%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123058" y="3507994"/>
            <a:ext cx="4095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45,2%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5300927" y="3007105"/>
            <a:ext cx="1334770" cy="1334770"/>
            <a:chOff x="5300927" y="3007105"/>
            <a:chExt cx="1334770" cy="1334770"/>
          </a:xfrm>
        </p:grpSpPr>
        <p:pic>
          <p:nvPicPr>
            <p:cNvPr id="86" name="object 86"/>
            <p:cNvPicPr/>
            <p:nvPr/>
          </p:nvPicPr>
          <p:blipFill>
            <a:blip r:embed="rId4"/>
            <a:stretch/>
          </p:blipFill>
          <p:spPr>
            <a:xfrm>
              <a:off x="5968238" y="3016630"/>
              <a:ext cx="238378" cy="247015"/>
            </a:xfrm>
            <a:prstGeom prst="rect">
              <a:avLst/>
            </a:prstGeom>
          </p:spPr>
        </p:pic>
        <p:sp>
          <p:nvSpPr>
            <p:cNvPr id="87" name="object 87"/>
            <p:cNvSpPr/>
            <p:nvPr/>
          </p:nvSpPr>
          <p:spPr>
            <a:xfrm>
              <a:off x="6117590" y="3061334"/>
              <a:ext cx="508634" cy="1232535"/>
            </a:xfrm>
            <a:custGeom>
              <a:avLst/>
              <a:gdLst/>
              <a:ahLst/>
              <a:cxnLst/>
              <a:rect l="l" t="t" r="r" b="b"/>
              <a:pathLst>
                <a:path w="508634" h="1232535">
                  <a:moveTo>
                    <a:pt x="89026" y="0"/>
                  </a:moveTo>
                  <a:lnTo>
                    <a:pt x="10287" y="202311"/>
                  </a:lnTo>
                  <a:lnTo>
                    <a:pt x="53602" y="221902"/>
                  </a:lnTo>
                  <a:lnTo>
                    <a:pt x="94210" y="245812"/>
                  </a:lnTo>
                  <a:lnTo>
                    <a:pt x="131828" y="273752"/>
                  </a:lnTo>
                  <a:lnTo>
                    <a:pt x="166179" y="305435"/>
                  </a:lnTo>
                  <a:lnTo>
                    <a:pt x="196981" y="340569"/>
                  </a:lnTo>
                  <a:lnTo>
                    <a:pt x="223956" y="378868"/>
                  </a:lnTo>
                  <a:lnTo>
                    <a:pt x="246823" y="420043"/>
                  </a:lnTo>
                  <a:lnTo>
                    <a:pt x="265302" y="463803"/>
                  </a:lnTo>
                  <a:lnTo>
                    <a:pt x="279132" y="509856"/>
                  </a:lnTo>
                  <a:lnTo>
                    <a:pt x="287758" y="556190"/>
                  </a:lnTo>
                  <a:lnTo>
                    <a:pt x="291344" y="602464"/>
                  </a:lnTo>
                  <a:lnTo>
                    <a:pt x="290049" y="648333"/>
                  </a:lnTo>
                  <a:lnTo>
                    <a:pt x="284037" y="693452"/>
                  </a:lnTo>
                  <a:lnTo>
                    <a:pt x="273469" y="737479"/>
                  </a:lnTo>
                  <a:lnTo>
                    <a:pt x="258506" y="780070"/>
                  </a:lnTo>
                  <a:lnTo>
                    <a:pt x="239311" y="820879"/>
                  </a:lnTo>
                  <a:lnTo>
                    <a:pt x="216044" y="859565"/>
                  </a:lnTo>
                  <a:lnTo>
                    <a:pt x="188867" y="895782"/>
                  </a:lnTo>
                  <a:lnTo>
                    <a:pt x="157943" y="929187"/>
                  </a:lnTo>
                  <a:lnTo>
                    <a:pt x="123432" y="959437"/>
                  </a:lnTo>
                  <a:lnTo>
                    <a:pt x="85497" y="986186"/>
                  </a:lnTo>
                  <a:lnTo>
                    <a:pt x="44299" y="1009092"/>
                  </a:lnTo>
                  <a:lnTo>
                    <a:pt x="0" y="1027810"/>
                  </a:lnTo>
                  <a:lnTo>
                    <a:pt x="73533" y="1232027"/>
                  </a:lnTo>
                  <a:lnTo>
                    <a:pt x="121401" y="1212616"/>
                  </a:lnTo>
                  <a:lnTo>
                    <a:pt x="167289" y="1189683"/>
                  </a:lnTo>
                  <a:lnTo>
                    <a:pt x="211032" y="1163389"/>
                  </a:lnTo>
                  <a:lnTo>
                    <a:pt x="252463" y="1133895"/>
                  </a:lnTo>
                  <a:lnTo>
                    <a:pt x="291416" y="1101363"/>
                  </a:lnTo>
                  <a:lnTo>
                    <a:pt x="327725" y="1065954"/>
                  </a:lnTo>
                  <a:lnTo>
                    <a:pt x="361225" y="1027830"/>
                  </a:lnTo>
                  <a:lnTo>
                    <a:pt x="391748" y="987151"/>
                  </a:lnTo>
                  <a:lnTo>
                    <a:pt x="419130" y="944081"/>
                  </a:lnTo>
                  <a:lnTo>
                    <a:pt x="443204" y="898779"/>
                  </a:lnTo>
                  <a:lnTo>
                    <a:pt x="463804" y="851407"/>
                  </a:lnTo>
                  <a:lnTo>
                    <a:pt x="479278" y="807027"/>
                  </a:lnTo>
                  <a:lnTo>
                    <a:pt x="491421" y="762306"/>
                  </a:lnTo>
                  <a:lnTo>
                    <a:pt x="500295" y="717390"/>
                  </a:lnTo>
                  <a:lnTo>
                    <a:pt x="505965" y="672422"/>
                  </a:lnTo>
                  <a:lnTo>
                    <a:pt x="508492" y="627547"/>
                  </a:lnTo>
                  <a:lnTo>
                    <a:pt x="507942" y="582909"/>
                  </a:lnTo>
                  <a:lnTo>
                    <a:pt x="504377" y="538651"/>
                  </a:lnTo>
                  <a:lnTo>
                    <a:pt x="497860" y="494919"/>
                  </a:lnTo>
                  <a:lnTo>
                    <a:pt x="488455" y="451857"/>
                  </a:lnTo>
                  <a:lnTo>
                    <a:pt x="476225" y="409608"/>
                  </a:lnTo>
                  <a:lnTo>
                    <a:pt x="461234" y="368316"/>
                  </a:lnTo>
                  <a:lnTo>
                    <a:pt x="443545" y="328127"/>
                  </a:lnTo>
                  <a:lnTo>
                    <a:pt x="423221" y="289183"/>
                  </a:lnTo>
                  <a:lnTo>
                    <a:pt x="400327" y="251630"/>
                  </a:lnTo>
                  <a:lnTo>
                    <a:pt x="374924" y="215611"/>
                  </a:lnTo>
                  <a:lnTo>
                    <a:pt x="347077" y="181271"/>
                  </a:lnTo>
                  <a:lnTo>
                    <a:pt x="316849" y="148754"/>
                  </a:lnTo>
                  <a:lnTo>
                    <a:pt x="284303" y="118203"/>
                  </a:lnTo>
                  <a:lnTo>
                    <a:pt x="249503" y="89763"/>
                  </a:lnTo>
                  <a:lnTo>
                    <a:pt x="212512" y="63579"/>
                  </a:lnTo>
                  <a:lnTo>
                    <a:pt x="173393" y="39794"/>
                  </a:lnTo>
                  <a:lnTo>
                    <a:pt x="132210" y="18553"/>
                  </a:lnTo>
                  <a:lnTo>
                    <a:pt x="89026" y="0"/>
                  </a:lnTo>
                  <a:close/>
                </a:path>
              </a:pathLst>
            </a:custGeom>
            <a:solidFill>
              <a:srgbClr val="BE22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117590" y="3061334"/>
              <a:ext cx="508634" cy="1232535"/>
            </a:xfrm>
            <a:custGeom>
              <a:avLst/>
              <a:gdLst/>
              <a:ahLst/>
              <a:cxnLst/>
              <a:rect l="l" t="t" r="r" b="b"/>
              <a:pathLst>
                <a:path w="508634" h="1232535">
                  <a:moveTo>
                    <a:pt x="89026" y="0"/>
                  </a:moveTo>
                  <a:lnTo>
                    <a:pt x="132210" y="18553"/>
                  </a:lnTo>
                  <a:lnTo>
                    <a:pt x="173393" y="39794"/>
                  </a:lnTo>
                  <a:lnTo>
                    <a:pt x="212512" y="63579"/>
                  </a:lnTo>
                  <a:lnTo>
                    <a:pt x="249503" y="89763"/>
                  </a:lnTo>
                  <a:lnTo>
                    <a:pt x="284303" y="118203"/>
                  </a:lnTo>
                  <a:lnTo>
                    <a:pt x="316849" y="148754"/>
                  </a:lnTo>
                  <a:lnTo>
                    <a:pt x="347077" y="181271"/>
                  </a:lnTo>
                  <a:lnTo>
                    <a:pt x="374924" y="215611"/>
                  </a:lnTo>
                  <a:lnTo>
                    <a:pt x="400327" y="251630"/>
                  </a:lnTo>
                  <a:lnTo>
                    <a:pt x="423221" y="289183"/>
                  </a:lnTo>
                  <a:lnTo>
                    <a:pt x="443545" y="328127"/>
                  </a:lnTo>
                  <a:lnTo>
                    <a:pt x="461234" y="368316"/>
                  </a:lnTo>
                  <a:lnTo>
                    <a:pt x="476225" y="409608"/>
                  </a:lnTo>
                  <a:lnTo>
                    <a:pt x="488455" y="451857"/>
                  </a:lnTo>
                  <a:lnTo>
                    <a:pt x="497860" y="494919"/>
                  </a:lnTo>
                  <a:lnTo>
                    <a:pt x="504377" y="538651"/>
                  </a:lnTo>
                  <a:lnTo>
                    <a:pt x="507942" y="582909"/>
                  </a:lnTo>
                  <a:lnTo>
                    <a:pt x="508492" y="627547"/>
                  </a:lnTo>
                  <a:lnTo>
                    <a:pt x="505965" y="672422"/>
                  </a:lnTo>
                  <a:lnTo>
                    <a:pt x="500295" y="717390"/>
                  </a:lnTo>
                  <a:lnTo>
                    <a:pt x="491421" y="762306"/>
                  </a:lnTo>
                  <a:lnTo>
                    <a:pt x="479278" y="807027"/>
                  </a:lnTo>
                  <a:lnTo>
                    <a:pt x="463804" y="851407"/>
                  </a:lnTo>
                  <a:lnTo>
                    <a:pt x="443204" y="898779"/>
                  </a:lnTo>
                  <a:lnTo>
                    <a:pt x="419130" y="944081"/>
                  </a:lnTo>
                  <a:lnTo>
                    <a:pt x="391748" y="987151"/>
                  </a:lnTo>
                  <a:lnTo>
                    <a:pt x="361225" y="1027830"/>
                  </a:lnTo>
                  <a:lnTo>
                    <a:pt x="327725" y="1065954"/>
                  </a:lnTo>
                  <a:lnTo>
                    <a:pt x="291416" y="1101363"/>
                  </a:lnTo>
                  <a:lnTo>
                    <a:pt x="252463" y="1133895"/>
                  </a:lnTo>
                  <a:lnTo>
                    <a:pt x="211032" y="1163389"/>
                  </a:lnTo>
                  <a:lnTo>
                    <a:pt x="167289" y="1189683"/>
                  </a:lnTo>
                  <a:lnTo>
                    <a:pt x="121401" y="1212616"/>
                  </a:lnTo>
                  <a:lnTo>
                    <a:pt x="73533" y="1232027"/>
                  </a:lnTo>
                  <a:lnTo>
                    <a:pt x="0" y="1027810"/>
                  </a:lnTo>
                  <a:lnTo>
                    <a:pt x="44299" y="1009092"/>
                  </a:lnTo>
                  <a:lnTo>
                    <a:pt x="85497" y="986186"/>
                  </a:lnTo>
                  <a:lnTo>
                    <a:pt x="123432" y="959437"/>
                  </a:lnTo>
                  <a:lnTo>
                    <a:pt x="157943" y="929187"/>
                  </a:lnTo>
                  <a:lnTo>
                    <a:pt x="188867" y="895782"/>
                  </a:lnTo>
                  <a:lnTo>
                    <a:pt x="216044" y="859565"/>
                  </a:lnTo>
                  <a:lnTo>
                    <a:pt x="239311" y="820879"/>
                  </a:lnTo>
                  <a:lnTo>
                    <a:pt x="258506" y="780070"/>
                  </a:lnTo>
                  <a:lnTo>
                    <a:pt x="273469" y="737479"/>
                  </a:lnTo>
                  <a:lnTo>
                    <a:pt x="284037" y="693452"/>
                  </a:lnTo>
                  <a:lnTo>
                    <a:pt x="290049" y="648333"/>
                  </a:lnTo>
                  <a:lnTo>
                    <a:pt x="291344" y="602464"/>
                  </a:lnTo>
                  <a:lnTo>
                    <a:pt x="287758" y="556190"/>
                  </a:lnTo>
                  <a:lnTo>
                    <a:pt x="279132" y="509856"/>
                  </a:lnTo>
                  <a:lnTo>
                    <a:pt x="265302" y="463803"/>
                  </a:lnTo>
                  <a:lnTo>
                    <a:pt x="246823" y="420043"/>
                  </a:lnTo>
                  <a:lnTo>
                    <a:pt x="223956" y="378868"/>
                  </a:lnTo>
                  <a:lnTo>
                    <a:pt x="196981" y="340569"/>
                  </a:lnTo>
                  <a:lnTo>
                    <a:pt x="166179" y="305435"/>
                  </a:lnTo>
                  <a:lnTo>
                    <a:pt x="131828" y="273752"/>
                  </a:lnTo>
                  <a:lnTo>
                    <a:pt x="94210" y="245812"/>
                  </a:lnTo>
                  <a:lnTo>
                    <a:pt x="53602" y="221902"/>
                  </a:lnTo>
                  <a:lnTo>
                    <a:pt x="10287" y="202311"/>
                  </a:lnTo>
                  <a:lnTo>
                    <a:pt x="89026" y="0"/>
                  </a:lnTo>
                  <a:close/>
                </a:path>
              </a:pathLst>
            </a:custGeom>
            <a:grpFill/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5768975" y="4089145"/>
              <a:ext cx="422275" cy="243204"/>
            </a:xfrm>
            <a:custGeom>
              <a:avLst/>
              <a:gdLst/>
              <a:ahLst/>
              <a:cxnLst/>
              <a:rect l="l" t="t" r="r" b="b"/>
              <a:pathLst>
                <a:path w="422275" h="243204">
                  <a:moveTo>
                    <a:pt x="348614" y="0"/>
                  </a:moveTo>
                  <a:lnTo>
                    <a:pt x="302414" y="13808"/>
                  </a:lnTo>
                  <a:lnTo>
                    <a:pt x="255279" y="22460"/>
                  </a:lnTo>
                  <a:lnTo>
                    <a:pt x="207629" y="25939"/>
                  </a:lnTo>
                  <a:lnTo>
                    <a:pt x="159883" y="24233"/>
                  </a:lnTo>
                  <a:lnTo>
                    <a:pt x="112462" y="17327"/>
                  </a:lnTo>
                  <a:lnTo>
                    <a:pt x="65786" y="5206"/>
                  </a:lnTo>
                  <a:lnTo>
                    <a:pt x="0" y="212089"/>
                  </a:lnTo>
                  <a:lnTo>
                    <a:pt x="46290" y="224969"/>
                  </a:lnTo>
                  <a:lnTo>
                    <a:pt x="93174" y="234400"/>
                  </a:lnTo>
                  <a:lnTo>
                    <a:pt x="140462" y="240387"/>
                  </a:lnTo>
                  <a:lnTo>
                    <a:pt x="187966" y="242934"/>
                  </a:lnTo>
                  <a:lnTo>
                    <a:pt x="235498" y="242045"/>
                  </a:lnTo>
                  <a:lnTo>
                    <a:pt x="282871" y="237725"/>
                  </a:lnTo>
                  <a:lnTo>
                    <a:pt x="329895" y="229977"/>
                  </a:lnTo>
                  <a:lnTo>
                    <a:pt x="376384" y="218806"/>
                  </a:lnTo>
                  <a:lnTo>
                    <a:pt x="422148" y="204215"/>
                  </a:lnTo>
                  <a:lnTo>
                    <a:pt x="348614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5768975" y="4089145"/>
              <a:ext cx="422275" cy="243204"/>
            </a:xfrm>
            <a:custGeom>
              <a:avLst/>
              <a:gdLst/>
              <a:ahLst/>
              <a:cxnLst/>
              <a:rect l="l" t="t" r="r" b="b"/>
              <a:pathLst>
                <a:path w="422275" h="243204">
                  <a:moveTo>
                    <a:pt x="422148" y="204215"/>
                  </a:moveTo>
                  <a:lnTo>
                    <a:pt x="376384" y="218806"/>
                  </a:lnTo>
                  <a:lnTo>
                    <a:pt x="329895" y="229977"/>
                  </a:lnTo>
                  <a:lnTo>
                    <a:pt x="282871" y="237725"/>
                  </a:lnTo>
                  <a:lnTo>
                    <a:pt x="235498" y="242045"/>
                  </a:lnTo>
                  <a:lnTo>
                    <a:pt x="187966" y="242934"/>
                  </a:lnTo>
                  <a:lnTo>
                    <a:pt x="140462" y="240387"/>
                  </a:lnTo>
                  <a:lnTo>
                    <a:pt x="93174" y="234400"/>
                  </a:lnTo>
                  <a:lnTo>
                    <a:pt x="46290" y="224969"/>
                  </a:lnTo>
                  <a:lnTo>
                    <a:pt x="0" y="212089"/>
                  </a:lnTo>
                  <a:lnTo>
                    <a:pt x="65786" y="5206"/>
                  </a:lnTo>
                  <a:lnTo>
                    <a:pt x="112462" y="17327"/>
                  </a:lnTo>
                  <a:lnTo>
                    <a:pt x="159883" y="24233"/>
                  </a:lnTo>
                  <a:lnTo>
                    <a:pt x="207629" y="25939"/>
                  </a:lnTo>
                  <a:lnTo>
                    <a:pt x="255279" y="22460"/>
                  </a:lnTo>
                  <a:lnTo>
                    <a:pt x="302414" y="13808"/>
                  </a:lnTo>
                  <a:lnTo>
                    <a:pt x="348614" y="0"/>
                  </a:lnTo>
                  <a:lnTo>
                    <a:pt x="422148" y="204215"/>
                  </a:lnTo>
                  <a:close/>
                </a:path>
              </a:pathLst>
            </a:custGeom>
            <a:grpFill/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5310452" y="3016630"/>
              <a:ext cx="657860" cy="1284605"/>
            </a:xfrm>
            <a:custGeom>
              <a:avLst/>
              <a:gdLst/>
              <a:ahLst/>
              <a:cxnLst/>
              <a:rect l="l" t="t" r="r" b="b"/>
              <a:pathLst>
                <a:path w="657860" h="1284604">
                  <a:moveTo>
                    <a:pt x="657785" y="0"/>
                  </a:moveTo>
                  <a:lnTo>
                    <a:pt x="607594" y="1904"/>
                  </a:lnTo>
                  <a:lnTo>
                    <a:pt x="558252" y="7539"/>
                  </a:lnTo>
                  <a:lnTo>
                    <a:pt x="509922" y="16785"/>
                  </a:lnTo>
                  <a:lnTo>
                    <a:pt x="462768" y="29522"/>
                  </a:lnTo>
                  <a:lnTo>
                    <a:pt x="416952" y="45631"/>
                  </a:lnTo>
                  <a:lnTo>
                    <a:pt x="372638" y="64992"/>
                  </a:lnTo>
                  <a:lnTo>
                    <a:pt x="329990" y="87486"/>
                  </a:lnTo>
                  <a:lnTo>
                    <a:pt x="289171" y="112994"/>
                  </a:lnTo>
                  <a:lnTo>
                    <a:pt x="250344" y="141396"/>
                  </a:lnTo>
                  <a:lnTo>
                    <a:pt x="213672" y="172573"/>
                  </a:lnTo>
                  <a:lnTo>
                    <a:pt x="179319" y="206405"/>
                  </a:lnTo>
                  <a:lnTo>
                    <a:pt x="147448" y="242772"/>
                  </a:lnTo>
                  <a:lnTo>
                    <a:pt x="118223" y="281557"/>
                  </a:lnTo>
                  <a:lnTo>
                    <a:pt x="91806" y="322638"/>
                  </a:lnTo>
                  <a:lnTo>
                    <a:pt x="68361" y="365897"/>
                  </a:lnTo>
                  <a:lnTo>
                    <a:pt x="48051" y="411214"/>
                  </a:lnTo>
                  <a:lnTo>
                    <a:pt x="31040" y="458470"/>
                  </a:lnTo>
                  <a:lnTo>
                    <a:pt x="17880" y="505799"/>
                  </a:lnTo>
                  <a:lnTo>
                    <a:pt x="8375" y="553261"/>
                  </a:lnTo>
                  <a:lnTo>
                    <a:pt x="2443" y="600697"/>
                  </a:lnTo>
                  <a:lnTo>
                    <a:pt x="0" y="647947"/>
                  </a:lnTo>
                  <a:lnTo>
                    <a:pt x="963" y="694851"/>
                  </a:lnTo>
                  <a:lnTo>
                    <a:pt x="5252" y="741249"/>
                  </a:lnTo>
                  <a:lnTo>
                    <a:pt x="12781" y="786982"/>
                  </a:lnTo>
                  <a:lnTo>
                    <a:pt x="23470" y="831891"/>
                  </a:lnTo>
                  <a:lnTo>
                    <a:pt x="37236" y="875815"/>
                  </a:lnTo>
                  <a:lnTo>
                    <a:pt x="53994" y="918595"/>
                  </a:lnTo>
                  <a:lnTo>
                    <a:pt x="73664" y="960072"/>
                  </a:lnTo>
                  <a:lnTo>
                    <a:pt x="96163" y="1000085"/>
                  </a:lnTo>
                  <a:lnTo>
                    <a:pt x="121407" y="1038475"/>
                  </a:lnTo>
                  <a:lnTo>
                    <a:pt x="149314" y="1075082"/>
                  </a:lnTo>
                  <a:lnTo>
                    <a:pt x="179801" y="1109747"/>
                  </a:lnTo>
                  <a:lnTo>
                    <a:pt x="212786" y="1142310"/>
                  </a:lnTo>
                  <a:lnTo>
                    <a:pt x="248187" y="1172611"/>
                  </a:lnTo>
                  <a:lnTo>
                    <a:pt x="285920" y="1200491"/>
                  </a:lnTo>
                  <a:lnTo>
                    <a:pt x="325902" y="1225790"/>
                  </a:lnTo>
                  <a:lnTo>
                    <a:pt x="368052" y="1248348"/>
                  </a:lnTo>
                  <a:lnTo>
                    <a:pt x="412286" y="1268006"/>
                  </a:lnTo>
                  <a:lnTo>
                    <a:pt x="458522" y="1284605"/>
                  </a:lnTo>
                  <a:lnTo>
                    <a:pt x="524308" y="1077722"/>
                  </a:lnTo>
                  <a:lnTo>
                    <a:pt x="479819" y="1060906"/>
                  </a:lnTo>
                  <a:lnTo>
                    <a:pt x="438007" y="1039750"/>
                  </a:lnTo>
                  <a:lnTo>
                    <a:pt x="399100" y="1014565"/>
                  </a:lnTo>
                  <a:lnTo>
                    <a:pt x="363324" y="985661"/>
                  </a:lnTo>
                  <a:lnTo>
                    <a:pt x="330906" y="953349"/>
                  </a:lnTo>
                  <a:lnTo>
                    <a:pt x="302074" y="917940"/>
                  </a:lnTo>
                  <a:lnTo>
                    <a:pt x="277054" y="879745"/>
                  </a:lnTo>
                  <a:lnTo>
                    <a:pt x="256075" y="839074"/>
                  </a:lnTo>
                  <a:lnTo>
                    <a:pt x="239362" y="796240"/>
                  </a:lnTo>
                  <a:lnTo>
                    <a:pt x="227143" y="751552"/>
                  </a:lnTo>
                  <a:lnTo>
                    <a:pt x="219645" y="705322"/>
                  </a:lnTo>
                  <a:lnTo>
                    <a:pt x="217095" y="657860"/>
                  </a:lnTo>
                  <a:lnTo>
                    <a:pt x="219682" y="609827"/>
                  </a:lnTo>
                  <a:lnTo>
                    <a:pt x="227262" y="563293"/>
                  </a:lnTo>
                  <a:lnTo>
                    <a:pt x="239567" y="518526"/>
                  </a:lnTo>
                  <a:lnTo>
                    <a:pt x="256327" y="475795"/>
                  </a:lnTo>
                  <a:lnTo>
                    <a:pt x="277274" y="435370"/>
                  </a:lnTo>
                  <a:lnTo>
                    <a:pt x="302138" y="397518"/>
                  </a:lnTo>
                  <a:lnTo>
                    <a:pt x="330650" y="362508"/>
                  </a:lnTo>
                  <a:lnTo>
                    <a:pt x="362542" y="330611"/>
                  </a:lnTo>
                  <a:lnTo>
                    <a:pt x="397543" y="302094"/>
                  </a:lnTo>
                  <a:lnTo>
                    <a:pt x="435384" y="277226"/>
                  </a:lnTo>
                  <a:lnTo>
                    <a:pt x="475798" y="256277"/>
                  </a:lnTo>
                  <a:lnTo>
                    <a:pt x="518514" y="239515"/>
                  </a:lnTo>
                  <a:lnTo>
                    <a:pt x="563263" y="227210"/>
                  </a:lnTo>
                  <a:lnTo>
                    <a:pt x="609776" y="219629"/>
                  </a:lnTo>
                  <a:lnTo>
                    <a:pt x="657785" y="217043"/>
                  </a:lnTo>
                  <a:lnTo>
                    <a:pt x="657785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5310452" y="3016630"/>
              <a:ext cx="657860" cy="1284605"/>
            </a:xfrm>
            <a:custGeom>
              <a:avLst/>
              <a:gdLst/>
              <a:ahLst/>
              <a:cxnLst/>
              <a:rect l="l" t="t" r="r" b="b"/>
              <a:pathLst>
                <a:path w="657860" h="1284604">
                  <a:moveTo>
                    <a:pt x="458522" y="1284605"/>
                  </a:moveTo>
                  <a:lnTo>
                    <a:pt x="412286" y="1268006"/>
                  </a:lnTo>
                  <a:lnTo>
                    <a:pt x="368052" y="1248348"/>
                  </a:lnTo>
                  <a:lnTo>
                    <a:pt x="325902" y="1225790"/>
                  </a:lnTo>
                  <a:lnTo>
                    <a:pt x="285920" y="1200491"/>
                  </a:lnTo>
                  <a:lnTo>
                    <a:pt x="248187" y="1172611"/>
                  </a:lnTo>
                  <a:lnTo>
                    <a:pt x="212786" y="1142310"/>
                  </a:lnTo>
                  <a:lnTo>
                    <a:pt x="179801" y="1109747"/>
                  </a:lnTo>
                  <a:lnTo>
                    <a:pt x="149314" y="1075082"/>
                  </a:lnTo>
                  <a:lnTo>
                    <a:pt x="121407" y="1038475"/>
                  </a:lnTo>
                  <a:lnTo>
                    <a:pt x="96163" y="1000085"/>
                  </a:lnTo>
                  <a:lnTo>
                    <a:pt x="73664" y="960072"/>
                  </a:lnTo>
                  <a:lnTo>
                    <a:pt x="53994" y="918595"/>
                  </a:lnTo>
                  <a:lnTo>
                    <a:pt x="37236" y="875815"/>
                  </a:lnTo>
                  <a:lnTo>
                    <a:pt x="23470" y="831891"/>
                  </a:lnTo>
                  <a:lnTo>
                    <a:pt x="12781" y="786982"/>
                  </a:lnTo>
                  <a:lnTo>
                    <a:pt x="5252" y="741249"/>
                  </a:lnTo>
                  <a:lnTo>
                    <a:pt x="963" y="694851"/>
                  </a:lnTo>
                  <a:lnTo>
                    <a:pt x="0" y="647947"/>
                  </a:lnTo>
                  <a:lnTo>
                    <a:pt x="2443" y="600697"/>
                  </a:lnTo>
                  <a:lnTo>
                    <a:pt x="8375" y="553261"/>
                  </a:lnTo>
                  <a:lnTo>
                    <a:pt x="17880" y="505799"/>
                  </a:lnTo>
                  <a:lnTo>
                    <a:pt x="31040" y="458470"/>
                  </a:lnTo>
                  <a:lnTo>
                    <a:pt x="48051" y="411214"/>
                  </a:lnTo>
                  <a:lnTo>
                    <a:pt x="68361" y="365897"/>
                  </a:lnTo>
                  <a:lnTo>
                    <a:pt x="91806" y="322638"/>
                  </a:lnTo>
                  <a:lnTo>
                    <a:pt x="118223" y="281557"/>
                  </a:lnTo>
                  <a:lnTo>
                    <a:pt x="147448" y="242772"/>
                  </a:lnTo>
                  <a:lnTo>
                    <a:pt x="179319" y="206405"/>
                  </a:lnTo>
                  <a:lnTo>
                    <a:pt x="213672" y="172573"/>
                  </a:lnTo>
                  <a:lnTo>
                    <a:pt x="250344" y="141396"/>
                  </a:lnTo>
                  <a:lnTo>
                    <a:pt x="289171" y="112994"/>
                  </a:lnTo>
                  <a:lnTo>
                    <a:pt x="329990" y="87486"/>
                  </a:lnTo>
                  <a:lnTo>
                    <a:pt x="372638" y="64992"/>
                  </a:lnTo>
                  <a:lnTo>
                    <a:pt x="416952" y="45631"/>
                  </a:lnTo>
                  <a:lnTo>
                    <a:pt x="462768" y="29522"/>
                  </a:lnTo>
                  <a:lnTo>
                    <a:pt x="509922" y="16785"/>
                  </a:lnTo>
                  <a:lnTo>
                    <a:pt x="558252" y="7539"/>
                  </a:lnTo>
                  <a:lnTo>
                    <a:pt x="607594" y="1904"/>
                  </a:lnTo>
                  <a:lnTo>
                    <a:pt x="657785" y="0"/>
                  </a:lnTo>
                  <a:lnTo>
                    <a:pt x="657785" y="217043"/>
                  </a:lnTo>
                  <a:lnTo>
                    <a:pt x="609776" y="219629"/>
                  </a:lnTo>
                  <a:lnTo>
                    <a:pt x="563263" y="227210"/>
                  </a:lnTo>
                  <a:lnTo>
                    <a:pt x="518514" y="239515"/>
                  </a:lnTo>
                  <a:lnTo>
                    <a:pt x="475798" y="256277"/>
                  </a:lnTo>
                  <a:lnTo>
                    <a:pt x="435384" y="277226"/>
                  </a:lnTo>
                  <a:lnTo>
                    <a:pt x="397543" y="302094"/>
                  </a:lnTo>
                  <a:lnTo>
                    <a:pt x="362542" y="330611"/>
                  </a:lnTo>
                  <a:lnTo>
                    <a:pt x="330650" y="362508"/>
                  </a:lnTo>
                  <a:lnTo>
                    <a:pt x="302138" y="397518"/>
                  </a:lnTo>
                  <a:lnTo>
                    <a:pt x="277274" y="435370"/>
                  </a:lnTo>
                  <a:lnTo>
                    <a:pt x="256327" y="475795"/>
                  </a:lnTo>
                  <a:lnTo>
                    <a:pt x="239567" y="518526"/>
                  </a:lnTo>
                  <a:lnTo>
                    <a:pt x="227262" y="563293"/>
                  </a:lnTo>
                  <a:lnTo>
                    <a:pt x="219682" y="609827"/>
                  </a:lnTo>
                  <a:lnTo>
                    <a:pt x="217095" y="657860"/>
                  </a:lnTo>
                  <a:lnTo>
                    <a:pt x="219645" y="705322"/>
                  </a:lnTo>
                  <a:lnTo>
                    <a:pt x="227143" y="751552"/>
                  </a:lnTo>
                  <a:lnTo>
                    <a:pt x="239362" y="796240"/>
                  </a:lnTo>
                  <a:lnTo>
                    <a:pt x="256075" y="839074"/>
                  </a:lnTo>
                  <a:lnTo>
                    <a:pt x="277054" y="879745"/>
                  </a:lnTo>
                  <a:lnTo>
                    <a:pt x="302074" y="917940"/>
                  </a:lnTo>
                  <a:lnTo>
                    <a:pt x="330906" y="953349"/>
                  </a:lnTo>
                  <a:lnTo>
                    <a:pt x="363324" y="985661"/>
                  </a:lnTo>
                  <a:lnTo>
                    <a:pt x="399100" y="1014565"/>
                  </a:lnTo>
                  <a:lnTo>
                    <a:pt x="438007" y="1039750"/>
                  </a:lnTo>
                  <a:lnTo>
                    <a:pt x="479819" y="1060906"/>
                  </a:lnTo>
                  <a:lnTo>
                    <a:pt x="524308" y="1077722"/>
                  </a:lnTo>
                  <a:lnTo>
                    <a:pt x="458522" y="1284605"/>
                  </a:lnTo>
                  <a:close/>
                </a:path>
              </a:pathLst>
            </a:custGeom>
            <a:grpFill/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" name="object 93"/>
          <p:cNvSpPr txBox="1"/>
          <p:nvPr/>
        </p:nvSpPr>
        <p:spPr>
          <a:xfrm>
            <a:off x="5380735" y="2638170"/>
            <a:ext cx="1334135" cy="4289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sz="1600" b="1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(проект)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76605">
              <a:lnSpc>
                <a:spcPct val="100000"/>
              </a:lnSpc>
              <a:spcBef>
                <a:spcPts val="35"/>
              </a:spcBef>
            </a:pPr>
            <a:r>
              <a:rPr sz="11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5,9%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6615405" y="3541346"/>
            <a:ext cx="4095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38,6%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5761990" y="4314570"/>
            <a:ext cx="4095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10,4%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4878704" y="3465067"/>
            <a:ext cx="40957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45,1%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4912994" y="2180552"/>
            <a:ext cx="529590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977765" algn="l"/>
              </a:tabLst>
            </a:pPr>
            <a:r>
              <a:rPr sz="12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Территориальная</a:t>
            </a:r>
            <a:r>
              <a:rPr sz="1200" b="1" spc="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sz="1200" b="1" spc="1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sz="1200" b="1" baseline="529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object 8"/>
          <p:cNvSpPr txBox="1"/>
          <p:nvPr/>
        </p:nvSpPr>
        <p:spPr>
          <a:xfrm>
            <a:off x="7835645" y="3262287"/>
            <a:ext cx="2575560" cy="226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875">
              <a:lnSpc>
                <a:spcPct val="138900"/>
              </a:lnSpc>
              <a:spcBef>
                <a:spcPts val="100"/>
              </a:spcBef>
            </a:pPr>
            <a:r>
              <a:rPr sz="1000" b="1" spc="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Амбулаторно-поликлиническая</a:t>
            </a:r>
            <a:r>
              <a:rPr sz="1000" b="1" spc="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0" name="object 4">
            <a:extLst>
              <a:ext uri="{FF2B5EF4-FFF2-40B4-BE49-F238E27FC236}">
                <a16:creationId xmlns:a16="http://schemas.microsoft.com/office/drawing/2014/main" id="{906E7E28-67A1-4135-92CA-7857A19951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903124"/>
              </p:ext>
            </p:extLst>
          </p:nvPr>
        </p:nvGraphicFramePr>
        <p:xfrm>
          <a:off x="7337678" y="4313156"/>
          <a:ext cx="4192718" cy="6986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9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2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86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26390">
                        <a:lnSpc>
                          <a:spcPct val="100000"/>
                        </a:lnSpc>
                      </a:pPr>
                      <a:r>
                        <a:rPr sz="1400" b="1" spc="40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</a:t>
                      </a:r>
                      <a:r>
                        <a:rPr lang="ru-RU" sz="1400" b="1" spc="4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ЗЛ РФ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6034" marB="0">
                    <a:lnL w="9525">
                      <a:solidFill>
                        <a:srgbClr val="000000"/>
                      </a:solidFill>
                      <a:prstDash val="dot"/>
                    </a:lnL>
                    <a:lnR w="9525">
                      <a:solidFill>
                        <a:srgbClr val="000000"/>
                      </a:solidFill>
                      <a:prstDash val="dot"/>
                    </a:lnR>
                    <a:lnT w="9525">
                      <a:solidFill>
                        <a:srgbClr val="000000"/>
                      </a:solidFill>
                      <a:prstDash val="dot"/>
                    </a:lnT>
                    <a:lnB w="9525">
                      <a:solidFill>
                        <a:srgbClr val="000000"/>
                      </a:solidFill>
                      <a:prstDash val="dot"/>
                    </a:lnB>
                    <a:solidFill>
                      <a:srgbClr val="2C4292"/>
                    </a:solidFill>
                  </a:tcPr>
                </a:tc>
                <a:tc>
                  <a:txBody>
                    <a:bodyPr/>
                    <a:lstStyle/>
                    <a:p>
                      <a:pPr marL="351155" algn="l">
                        <a:lnSpc>
                          <a:spcPct val="100000"/>
                        </a:lnSpc>
                        <a:spcBef>
                          <a:spcPts val="1420"/>
                        </a:spcBef>
                      </a:pPr>
                      <a:r>
                        <a:rPr sz="2000" b="1" spc="-17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r>
                        <a:rPr sz="2000" b="1" spc="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898</a:t>
                      </a:r>
                      <a:r>
                        <a:rPr sz="2000" b="1" spc="2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000" b="1" spc="-2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</a:t>
                      </a:r>
                      <a:endParaRPr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80340" marB="0">
                    <a:lnL w="9525">
                      <a:solidFill>
                        <a:srgbClr val="000000"/>
                      </a:solidFill>
                      <a:prstDash val="dot"/>
                    </a:lnL>
                    <a:lnR w="9525">
                      <a:solidFill>
                        <a:srgbClr val="000000"/>
                      </a:solidFill>
                      <a:prstDash val="dot"/>
                    </a:lnR>
                    <a:lnT w="9525">
                      <a:solidFill>
                        <a:srgbClr val="000000"/>
                      </a:solidFill>
                      <a:prstDash val="dot"/>
                    </a:lnT>
                    <a:lnB w="9525">
                      <a:solidFill>
                        <a:srgbClr val="000000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1" name="object 6">
            <a:extLst>
              <a:ext uri="{FF2B5EF4-FFF2-40B4-BE49-F238E27FC236}">
                <a16:creationId xmlns:a16="http://schemas.microsoft.com/office/drawing/2014/main" id="{1127A918-4693-4C31-8A9E-8BAA410C1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759426"/>
              </p:ext>
            </p:extLst>
          </p:nvPr>
        </p:nvGraphicFramePr>
        <p:xfrm>
          <a:off x="361917" y="532986"/>
          <a:ext cx="2495613" cy="1794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95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400" b="1" spc="4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Индексация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0" marB="0">
                    <a:solidFill>
                      <a:srgbClr val="2C4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201">
                <a:tc>
                  <a:txBody>
                    <a:bodyPr/>
                    <a:lstStyle/>
                    <a:p>
                      <a:pPr marL="8064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среднемесячная</a:t>
                      </a:r>
                      <a:r>
                        <a:rPr sz="1400" b="1" spc="3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заработная</a:t>
                      </a:r>
                      <a:r>
                        <a:rPr sz="1400" b="1" spc="2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плата</a:t>
                      </a:r>
                      <a:r>
                        <a:rPr sz="1400" b="1" spc="3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работников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208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4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r>
                        <a:rPr sz="14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r>
                        <a:rPr sz="14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4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-30" baseline="1984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</a:t>
                      </a:r>
                      <a:r>
                        <a:rPr sz="1400" b="1" spc="-67" baseline="1984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-502" baseline="1984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sz="1400" spc="-3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4290" marB="0">
                    <a:lnB w="12700">
                      <a:solidFill>
                        <a:srgbClr val="000000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160">
                <a:tc>
                  <a:txBody>
                    <a:bodyPr/>
                    <a:lstStyle/>
                    <a:p>
                      <a:pPr marL="8001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400" b="1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</a:t>
                      </a:r>
                      <a:r>
                        <a:rPr sz="1400" b="1" spc="1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потребительских</a:t>
                      </a:r>
                      <a:r>
                        <a:rPr sz="1400" b="1" spc="9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spc="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208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4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r>
                        <a:rPr sz="14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r>
                        <a:rPr sz="14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4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400" b="1" baseline="1984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r>
                        <a:rPr sz="1400" b="1" spc="-30" baseline="1984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sz="1400" baseline="1984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4290" marB="0">
                    <a:lnT w="12700">
                      <a:solidFill>
                        <a:srgbClr val="000000"/>
                      </a:solidFill>
                      <a:prstDash val="dot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2" name="object 14">
            <a:extLst>
              <a:ext uri="{FF2B5EF4-FFF2-40B4-BE49-F238E27FC236}">
                <a16:creationId xmlns:a16="http://schemas.microsoft.com/office/drawing/2014/main" id="{E90A636A-2D9C-493F-9CE6-1575CE8424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391596"/>
              </p:ext>
            </p:extLst>
          </p:nvPr>
        </p:nvGraphicFramePr>
        <p:xfrm>
          <a:off x="138655" y="4757265"/>
          <a:ext cx="6751447" cy="20326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1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70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9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3830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787400">
                        <a:lnSpc>
                          <a:spcPct val="100000"/>
                        </a:lnSpc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r>
                        <a:rPr sz="1200" b="1" spc="8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4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</a:t>
                      </a:r>
                      <a:r>
                        <a:rPr sz="1200" b="1" spc="9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160"/>
                        </a:lnSpc>
                        <a:spcBef>
                          <a:spcPts val="35"/>
                        </a:spcBef>
                      </a:pPr>
                      <a:r>
                        <a:rPr sz="1200" b="1" spc="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</a:t>
                      </a:r>
                      <a:r>
                        <a:rPr sz="1200" b="1" spc="9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</a:t>
                      </a:r>
                      <a:r>
                        <a:rPr sz="1200" b="1" spc="9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4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</a:t>
                      </a:r>
                      <a:r>
                        <a:rPr sz="1200" b="1" spc="10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помощи,</a:t>
                      </a:r>
                      <a:r>
                        <a:rPr sz="1200" b="1" spc="9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spc="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трлн</a:t>
                      </a:r>
                      <a:r>
                        <a:rPr sz="1200" b="1" spc="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sz="1200" b="1" spc="7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FFFFFF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  <a:solidFill>
                      <a:srgbClr val="2C429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8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00965" marB="0">
                    <a:lnL w="9525">
                      <a:solidFill>
                        <a:srgbClr val="FFFFFF"/>
                      </a:solidFill>
                      <a:prstDash val="dot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35" algn="ctr">
                        <a:lnSpc>
                          <a:spcPts val="1160"/>
                        </a:lnSpc>
                        <a:spcBef>
                          <a:spcPts val="35"/>
                        </a:spcBef>
                      </a:pPr>
                      <a:r>
                        <a:rPr sz="10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r>
                        <a:rPr sz="1000" b="1" spc="-5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(проект)</a:t>
                      </a:r>
                      <a:endParaRPr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FFFFFF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  <a:solidFill>
                      <a:srgbClr val="2C429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0965" marB="0">
                    <a:lnL w="9525">
                      <a:solidFill>
                        <a:srgbClr val="FFFFFF"/>
                      </a:solidFill>
                      <a:prstDash val="dot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84200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трлн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sz="1200" b="1" spc="9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0" marB="0">
                    <a:lnL w="9525">
                      <a:solidFill>
                        <a:srgbClr val="FFFFFF"/>
                      </a:solidFill>
                      <a:prstDash val="dot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830" algn="ctr">
                        <a:lnSpc>
                          <a:spcPts val="1160"/>
                        </a:lnSpc>
                        <a:spcBef>
                          <a:spcPts val="3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году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FFFFFF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  <a:solidFill>
                      <a:srgbClr val="2C429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6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0965" marB="0">
                    <a:lnL w="9525">
                      <a:solidFill>
                        <a:srgbClr val="FFFFFF"/>
                      </a:solidFill>
                      <a:prstDash val="dot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0" marB="0">
                    <a:lnL w="9525">
                      <a:solidFill>
                        <a:srgbClr val="FFFFFF"/>
                      </a:solidFill>
                      <a:prstDash val="dot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трлн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sz="1200" b="1" spc="9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3185" marB="0">
                    <a:lnL w="9525">
                      <a:solidFill>
                        <a:srgbClr val="FFFFFF"/>
                      </a:solidFill>
                      <a:prstDash val="dot"/>
                    </a:lnL>
                    <a:lnR w="9525">
                      <a:solidFill>
                        <a:srgbClr val="FFFFFF"/>
                      </a:solidFill>
                      <a:prstDash val="dot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Прирост,</a:t>
                      </a:r>
                      <a:r>
                        <a:rPr sz="1200" b="1" spc="275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39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3185" marB="0">
                    <a:lnL w="9525">
                      <a:solidFill>
                        <a:srgbClr val="FFFFFF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dot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2C42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8255">
                        <a:lnSpc>
                          <a:spcPts val="1190"/>
                        </a:lnSpc>
                        <a:spcBef>
                          <a:spcPts val="70"/>
                        </a:spcBef>
                      </a:pPr>
                      <a:r>
                        <a:rPr sz="1200" b="1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Скорая</a:t>
                      </a:r>
                      <a:r>
                        <a:rPr sz="1200" b="1" spc="1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</a:t>
                      </a:r>
                      <a:r>
                        <a:rPr sz="1200" b="1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214,9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231,8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16,9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107,9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645">
                <a:tc>
                  <a:txBody>
                    <a:bodyPr/>
                    <a:lstStyle/>
                    <a:p>
                      <a:pPr marL="8255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200" b="1" spc="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Амбулаторно-поликлиническая</a:t>
                      </a:r>
                      <a:r>
                        <a:rPr sz="1200" b="1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66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1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381,6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222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1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519,2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222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137,6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222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2225" marB="0">
                    <a:lnL w="9525">
                      <a:solidFill>
                        <a:srgbClr val="2C4292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8255">
                        <a:lnSpc>
                          <a:spcPts val="1190"/>
                        </a:lnSpc>
                        <a:spcBef>
                          <a:spcPts val="65"/>
                        </a:spcBef>
                      </a:pP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Дневные</a:t>
                      </a:r>
                      <a:r>
                        <a:rPr sz="1200" b="1" spc="2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стационары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  <a:spcBef>
                          <a:spcPts val="6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365,2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  <a:spcBef>
                          <a:spcPts val="65"/>
                        </a:spcBef>
                      </a:pPr>
                      <a:r>
                        <a:rPr sz="1200" spc="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408,6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43,4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111,9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2C4292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marL="8255">
                        <a:lnSpc>
                          <a:spcPts val="1190"/>
                        </a:lnSpc>
                        <a:spcBef>
                          <a:spcPts val="65"/>
                        </a:spcBef>
                      </a:pPr>
                      <a:r>
                        <a:rPr sz="1200" b="1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Стационарная</a:t>
                      </a:r>
                      <a:r>
                        <a:rPr sz="1200" b="1" spc="1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</a:t>
                      </a:r>
                      <a:r>
                        <a:rPr sz="1200" b="1" spc="1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  <a:spcBef>
                          <a:spcPts val="65"/>
                        </a:spcBef>
                      </a:pPr>
                      <a:r>
                        <a:rPr sz="1200" spc="-1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620,9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90"/>
                        </a:lnSpc>
                        <a:spcBef>
                          <a:spcPts val="65"/>
                        </a:spcBef>
                      </a:pPr>
                      <a:r>
                        <a:rPr sz="1200" spc="-1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773,0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152,1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9525">
                      <a:solidFill>
                        <a:srgbClr val="2C4292"/>
                      </a:solidFill>
                      <a:prstDash val="dot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445" marB="0">
                    <a:lnL w="9525">
                      <a:solidFill>
                        <a:srgbClr val="2C4292"/>
                      </a:solidFill>
                      <a:prstDash val="dot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2C4292"/>
                      </a:solidFill>
                      <a:prstDash val="dot"/>
                    </a:lnT>
                    <a:lnB w="9525">
                      <a:solidFill>
                        <a:srgbClr val="FFFFFF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18E9A66-55F0-4860-8651-0423C31F6F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399678"/>
              </p:ext>
            </p:extLst>
          </p:nvPr>
        </p:nvGraphicFramePr>
        <p:xfrm>
          <a:off x="1295400" y="1981200"/>
          <a:ext cx="9753600" cy="36630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9861">
                  <a:extLst>
                    <a:ext uri="{9D8B030D-6E8A-4147-A177-3AD203B41FA5}">
                      <a16:colId xmlns:a16="http://schemas.microsoft.com/office/drawing/2014/main" val="745879139"/>
                    </a:ext>
                  </a:extLst>
                </a:gridCol>
                <a:gridCol w="1103367">
                  <a:extLst>
                    <a:ext uri="{9D8B030D-6E8A-4147-A177-3AD203B41FA5}">
                      <a16:colId xmlns:a16="http://schemas.microsoft.com/office/drawing/2014/main" val="4013863608"/>
                    </a:ext>
                  </a:extLst>
                </a:gridCol>
                <a:gridCol w="1073198">
                  <a:extLst>
                    <a:ext uri="{9D8B030D-6E8A-4147-A177-3AD203B41FA5}">
                      <a16:colId xmlns:a16="http://schemas.microsoft.com/office/drawing/2014/main" val="517167770"/>
                    </a:ext>
                  </a:extLst>
                </a:gridCol>
                <a:gridCol w="1073198">
                  <a:extLst>
                    <a:ext uri="{9D8B030D-6E8A-4147-A177-3AD203B41FA5}">
                      <a16:colId xmlns:a16="http://schemas.microsoft.com/office/drawing/2014/main" val="1044366273"/>
                    </a:ext>
                  </a:extLst>
                </a:gridCol>
                <a:gridCol w="1120609">
                  <a:extLst>
                    <a:ext uri="{9D8B030D-6E8A-4147-A177-3AD203B41FA5}">
                      <a16:colId xmlns:a16="http://schemas.microsoft.com/office/drawing/2014/main" val="3908227965"/>
                    </a:ext>
                  </a:extLst>
                </a:gridCol>
                <a:gridCol w="1103367">
                  <a:extLst>
                    <a:ext uri="{9D8B030D-6E8A-4147-A177-3AD203B41FA5}">
                      <a16:colId xmlns:a16="http://schemas.microsoft.com/office/drawing/2014/main" val="1666273815"/>
                    </a:ext>
                  </a:extLst>
                </a:gridCol>
              </a:tblGrid>
              <a:tr h="272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Прирост, 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Прирост, 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13595"/>
                  </a:ext>
                </a:extLst>
              </a:tr>
              <a:tr h="309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</a:p>
                    <a:p>
                      <a:pPr algn="l" fontAlgn="t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164,80</a:t>
                      </a:r>
                    </a:p>
                    <a:p>
                      <a:pPr algn="ctr" fontAlgn="t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190,90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115,8%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200,90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105,2%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758773"/>
                  </a:ext>
                </a:extLst>
              </a:tr>
              <a:tr h="29625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2605985"/>
                  </a:ext>
                </a:extLst>
              </a:tr>
              <a:tr h="29625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субвенция ФОМС, в том числе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121,5%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109,7%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792688"/>
                  </a:ext>
                </a:extLst>
              </a:tr>
              <a:tr h="296258"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уходящий поток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114,5%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8417292"/>
                  </a:ext>
                </a:extLst>
              </a:tr>
              <a:tr h="794509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межбюджетные трансферты из бюджета Московской области на базовую прорамму ОМС, в том числе 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66,1%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33,3%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268726"/>
                  </a:ext>
                </a:extLst>
              </a:tr>
              <a:tr h="309724"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уходящий поток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82,8%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5604752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застрахованных лиц в Московской области, человек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7 809 240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7 912 153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101,3%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7 967 032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174745"/>
                  </a:ext>
                </a:extLst>
              </a:tr>
            </a:tbl>
          </a:graphicData>
        </a:graphic>
      </p:graphicFrame>
      <p:sp>
        <p:nvSpPr>
          <p:cNvPr id="5" name="object 2">
            <a:extLst>
              <a:ext uri="{FF2B5EF4-FFF2-40B4-BE49-F238E27FC236}">
                <a16:creationId xmlns:a16="http://schemas.microsoft.com/office/drawing/2014/main" id="{D9E043AD-3D81-4DEB-8198-DD4A17CE0E5F}"/>
              </a:ext>
            </a:extLst>
          </p:cNvPr>
          <p:cNvSpPr txBox="1">
            <a:spLocks/>
          </p:cNvSpPr>
          <p:nvPr/>
        </p:nvSpPr>
        <p:spPr>
          <a:xfrm>
            <a:off x="685850" y="304800"/>
            <a:ext cx="10820299" cy="628377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ФИНАНСИРОВАНИЯ ТЕРРИТОРИАЛЬНОЙ ПРОГРАММЫ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Московской области в части базовой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5DB2867E-D6B7-4D12-8D36-5E2F9B6B43A5}"/>
              </a:ext>
            </a:extLst>
          </p:cNvPr>
          <p:cNvSpPr txBox="1"/>
          <p:nvPr/>
        </p:nvSpPr>
        <p:spPr>
          <a:xfrm>
            <a:off x="8991600" y="1600200"/>
            <a:ext cx="3384573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/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МЛРД.РУБЛЕЙ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342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18E9A66-55F0-4860-8651-0423C31F6F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817656"/>
              </p:ext>
            </p:extLst>
          </p:nvPr>
        </p:nvGraphicFramePr>
        <p:xfrm>
          <a:off x="533400" y="1447800"/>
          <a:ext cx="10629898" cy="4131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4379">
                  <a:extLst>
                    <a:ext uri="{9D8B030D-6E8A-4147-A177-3AD203B41FA5}">
                      <a16:colId xmlns:a16="http://schemas.microsoft.com/office/drawing/2014/main" val="745879139"/>
                    </a:ext>
                  </a:extLst>
                </a:gridCol>
                <a:gridCol w="1202497">
                  <a:extLst>
                    <a:ext uri="{9D8B030D-6E8A-4147-A177-3AD203B41FA5}">
                      <a16:colId xmlns:a16="http://schemas.microsoft.com/office/drawing/2014/main" val="4013863608"/>
                    </a:ext>
                  </a:extLst>
                </a:gridCol>
                <a:gridCol w="1169618">
                  <a:extLst>
                    <a:ext uri="{9D8B030D-6E8A-4147-A177-3AD203B41FA5}">
                      <a16:colId xmlns:a16="http://schemas.microsoft.com/office/drawing/2014/main" val="517167770"/>
                    </a:ext>
                  </a:extLst>
                </a:gridCol>
                <a:gridCol w="1169618">
                  <a:extLst>
                    <a:ext uri="{9D8B030D-6E8A-4147-A177-3AD203B41FA5}">
                      <a16:colId xmlns:a16="http://schemas.microsoft.com/office/drawing/2014/main" val="1044366273"/>
                    </a:ext>
                  </a:extLst>
                </a:gridCol>
                <a:gridCol w="1221289">
                  <a:extLst>
                    <a:ext uri="{9D8B030D-6E8A-4147-A177-3AD203B41FA5}">
                      <a16:colId xmlns:a16="http://schemas.microsoft.com/office/drawing/2014/main" val="3908227965"/>
                    </a:ext>
                  </a:extLst>
                </a:gridCol>
                <a:gridCol w="1202497">
                  <a:extLst>
                    <a:ext uri="{9D8B030D-6E8A-4147-A177-3AD203B41FA5}">
                      <a16:colId xmlns:a16="http://schemas.microsoft.com/office/drawing/2014/main" val="1666273815"/>
                    </a:ext>
                  </a:extLst>
                </a:gridCol>
              </a:tblGrid>
              <a:tr h="272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Прирост, 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Прирост, 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13595"/>
                  </a:ext>
                </a:extLst>
              </a:tr>
              <a:tr h="309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</a:p>
                    <a:p>
                      <a:pPr algn="l" fontAlgn="t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164,80</a:t>
                      </a:r>
                    </a:p>
                    <a:p>
                      <a:pPr algn="ctr" fontAlgn="t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190,90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115,8%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200,90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105,2%</a:t>
                      </a:r>
                      <a:endParaRPr lang="ru-RU" sz="1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758773"/>
                  </a:ext>
                </a:extLst>
              </a:tr>
              <a:tr h="29625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Доходы: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605985"/>
                  </a:ext>
                </a:extLst>
              </a:tr>
              <a:tr h="29625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субвенция ФОМС, в том числе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121,5%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109,7%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792688"/>
                  </a:ext>
                </a:extLst>
              </a:tr>
              <a:tr h="58898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межбюджетные трансферты из бюджета Московской области на базовую программу ОМС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66,1%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33,3%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26872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ТПГГ: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742273"/>
                  </a:ext>
                </a:extLst>
              </a:tr>
              <a:tr h="58898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Направлено на финансирование медицинских организаций, участвующих в реализации ТПГГ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116,7%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107,2%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7908973"/>
                  </a:ext>
                </a:extLst>
              </a:tr>
              <a:tr h="309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Направлено на финансирование «уходящего потока»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5604752"/>
                  </a:ext>
                </a:extLst>
              </a:tr>
              <a:tr h="56558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застрахованных лиц в Московской области, человек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7 809 240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7 912 153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7 967 032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174745"/>
                  </a:ext>
                </a:extLst>
              </a:tr>
            </a:tbl>
          </a:graphicData>
        </a:graphic>
      </p:graphicFrame>
      <p:sp>
        <p:nvSpPr>
          <p:cNvPr id="5" name="object 2">
            <a:extLst>
              <a:ext uri="{FF2B5EF4-FFF2-40B4-BE49-F238E27FC236}">
                <a16:creationId xmlns:a16="http://schemas.microsoft.com/office/drawing/2014/main" id="{D9E043AD-3D81-4DEB-8198-DD4A17CE0E5F}"/>
              </a:ext>
            </a:extLst>
          </p:cNvPr>
          <p:cNvSpPr txBox="1">
            <a:spLocks/>
          </p:cNvSpPr>
          <p:nvPr/>
        </p:nvSpPr>
        <p:spPr>
          <a:xfrm>
            <a:off x="685850" y="304800"/>
            <a:ext cx="10820299" cy="628377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ФИНАНСИРОВАНИЯ ТЕРРИТОРИАЛЬНОЙ ПРОГРАММЫ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Московской области в части базовой</a:t>
            </a: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5DB2867E-D6B7-4D12-8D36-5E2F9B6B43A5}"/>
              </a:ext>
            </a:extLst>
          </p:cNvPr>
          <p:cNvSpPr txBox="1"/>
          <p:nvPr/>
        </p:nvSpPr>
        <p:spPr>
          <a:xfrm>
            <a:off x="8915400" y="1118412"/>
            <a:ext cx="3384573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/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МЛРД.РУБЛЕЙ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59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906" y="248353"/>
            <a:ext cx="10911205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</a:pP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0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pc="1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9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1492" y="2463673"/>
            <a:ext cx="5396230" cy="579120"/>
          </a:xfrm>
          <a:custGeom>
            <a:avLst/>
            <a:gdLst/>
            <a:ahLst/>
            <a:cxnLst/>
            <a:rect l="l" t="t" r="r" b="b"/>
            <a:pathLst>
              <a:path w="5396230" h="579119">
                <a:moveTo>
                  <a:pt x="5337924" y="0"/>
                </a:moveTo>
                <a:lnTo>
                  <a:pt x="57873" y="0"/>
                </a:lnTo>
                <a:lnTo>
                  <a:pt x="35345" y="4546"/>
                </a:lnTo>
                <a:lnTo>
                  <a:pt x="16949" y="16938"/>
                </a:lnTo>
                <a:lnTo>
                  <a:pt x="4547" y="35307"/>
                </a:lnTo>
                <a:lnTo>
                  <a:pt x="0" y="57785"/>
                </a:lnTo>
                <a:lnTo>
                  <a:pt x="0" y="520826"/>
                </a:lnTo>
                <a:lnTo>
                  <a:pt x="4547" y="543304"/>
                </a:lnTo>
                <a:lnTo>
                  <a:pt x="16949" y="561673"/>
                </a:lnTo>
                <a:lnTo>
                  <a:pt x="35345" y="574065"/>
                </a:lnTo>
                <a:lnTo>
                  <a:pt x="57873" y="578612"/>
                </a:lnTo>
                <a:lnTo>
                  <a:pt x="5337924" y="578612"/>
                </a:lnTo>
                <a:lnTo>
                  <a:pt x="5360474" y="574065"/>
                </a:lnTo>
                <a:lnTo>
                  <a:pt x="5378881" y="561673"/>
                </a:lnTo>
                <a:lnTo>
                  <a:pt x="5391288" y="543304"/>
                </a:lnTo>
                <a:lnTo>
                  <a:pt x="5395836" y="520826"/>
                </a:lnTo>
                <a:lnTo>
                  <a:pt x="5395836" y="57785"/>
                </a:lnTo>
                <a:lnTo>
                  <a:pt x="5391288" y="35307"/>
                </a:lnTo>
                <a:lnTo>
                  <a:pt x="5378881" y="16938"/>
                </a:lnTo>
                <a:lnTo>
                  <a:pt x="5360474" y="4546"/>
                </a:lnTo>
                <a:lnTo>
                  <a:pt x="5337924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942687" y="3032632"/>
          <a:ext cx="4856480" cy="25025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6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430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lnSpc>
                          <a:spcPts val="1260"/>
                        </a:lnSpc>
                        <a:spcBef>
                          <a:spcPts val="670"/>
                        </a:spcBef>
                      </a:pP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sz="1200" b="1" spc="3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8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611,1</a:t>
                      </a:r>
                      <a:r>
                        <a:rPr sz="1200" b="1" spc="2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200" b="1" spc="4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посещения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рамках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профилактических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>
                        <a:lnSpc>
                          <a:spcPts val="1260"/>
                        </a:lnSpc>
                      </a:pP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</a:t>
                      </a: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осмотров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9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sz="12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509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509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7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3655" algn="l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sz="1200" b="1" spc="40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8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123,0</a:t>
                      </a:r>
                      <a:r>
                        <a:rPr sz="1200" b="1" spc="5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200" b="1" spc="2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200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2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(диспансеризация)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8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sz="12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651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651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1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3655" marR="295910">
                        <a:lnSpc>
                          <a:spcPts val="1200"/>
                        </a:lnSpc>
                        <a:spcBef>
                          <a:spcPts val="480"/>
                        </a:spcBef>
                      </a:pPr>
                      <a:r>
                        <a:rPr sz="1200" b="1" spc="-27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200" b="1" spc="5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spc="5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934,5</a:t>
                      </a:r>
                      <a:r>
                        <a:rPr sz="1200" b="1" spc="3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200" b="1" spc="5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</a:t>
                      </a:r>
                      <a:r>
                        <a:rPr sz="12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200" spc="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оценки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репродуктивного</a:t>
                      </a:r>
                      <a:r>
                        <a:rPr sz="12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здоровья</a:t>
                      </a:r>
                      <a:r>
                        <a:rPr sz="12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</a:t>
                      </a:r>
                      <a:r>
                        <a:rPr sz="12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мужчин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(+5,0%)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78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9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1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440,2</a:t>
                      </a:r>
                      <a:r>
                        <a:rPr sz="1200" b="1" spc="5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200" b="1" spc="3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2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200" spc="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иными</a:t>
                      </a:r>
                      <a:r>
                        <a:rPr sz="1200" spc="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целями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(+18,3%)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2192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192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object 6"/>
          <p:cNvSpPr/>
          <p:nvPr/>
        </p:nvSpPr>
        <p:spPr>
          <a:xfrm>
            <a:off x="6096634" y="2473451"/>
            <a:ext cx="5396230" cy="579120"/>
          </a:xfrm>
          <a:custGeom>
            <a:avLst/>
            <a:gdLst/>
            <a:ahLst/>
            <a:cxnLst/>
            <a:rect l="l" t="t" r="r" b="b"/>
            <a:pathLst>
              <a:path w="5396230" h="579119">
                <a:moveTo>
                  <a:pt x="5337937" y="0"/>
                </a:moveTo>
                <a:lnTo>
                  <a:pt x="57912" y="0"/>
                </a:lnTo>
                <a:lnTo>
                  <a:pt x="35361" y="4548"/>
                </a:lnTo>
                <a:lnTo>
                  <a:pt x="16954" y="16954"/>
                </a:lnTo>
                <a:lnTo>
                  <a:pt x="4548" y="35361"/>
                </a:lnTo>
                <a:lnTo>
                  <a:pt x="0" y="57912"/>
                </a:lnTo>
                <a:lnTo>
                  <a:pt x="0" y="520826"/>
                </a:lnTo>
                <a:lnTo>
                  <a:pt x="4548" y="543377"/>
                </a:lnTo>
                <a:lnTo>
                  <a:pt x="16954" y="561784"/>
                </a:lnTo>
                <a:lnTo>
                  <a:pt x="35361" y="574190"/>
                </a:lnTo>
                <a:lnTo>
                  <a:pt x="57912" y="578738"/>
                </a:lnTo>
                <a:lnTo>
                  <a:pt x="5337937" y="578738"/>
                </a:lnTo>
                <a:lnTo>
                  <a:pt x="5360487" y="574190"/>
                </a:lnTo>
                <a:lnTo>
                  <a:pt x="5378894" y="561784"/>
                </a:lnTo>
                <a:lnTo>
                  <a:pt x="5391300" y="543377"/>
                </a:lnTo>
                <a:lnTo>
                  <a:pt x="5395848" y="520826"/>
                </a:lnTo>
                <a:lnTo>
                  <a:pt x="5395848" y="57912"/>
                </a:lnTo>
                <a:lnTo>
                  <a:pt x="5391300" y="35361"/>
                </a:lnTo>
                <a:lnTo>
                  <a:pt x="5378894" y="16954"/>
                </a:lnTo>
                <a:lnTo>
                  <a:pt x="5360487" y="4548"/>
                </a:lnTo>
                <a:lnTo>
                  <a:pt x="5337937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627868" y="3042539"/>
          <a:ext cx="4856480" cy="25338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6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1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830" marR="156845">
                        <a:lnSpc>
                          <a:spcPct val="91400"/>
                        </a:lnSpc>
                        <a:spcBef>
                          <a:spcPts val="180"/>
                        </a:spcBef>
                      </a:pP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sz="1200" b="1" spc="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  <a:r>
                        <a:rPr sz="1200" b="1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029</a:t>
                      </a:r>
                      <a:r>
                        <a:rPr sz="1200" b="1" spc="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200" b="1" spc="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200" spc="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5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рамках</a:t>
                      </a:r>
                      <a:r>
                        <a:rPr sz="12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  <a:r>
                        <a:rPr sz="12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профилактических</a:t>
                      </a:r>
                      <a:r>
                        <a:rPr sz="1200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осмотров </a:t>
                      </a:r>
                      <a:r>
                        <a:rPr sz="1200" b="1" spc="-8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sz="1200" b="1" spc="-1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228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28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7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">
                        <a:lnSpc>
                          <a:spcPts val="1260"/>
                        </a:lnSpc>
                        <a:spcBef>
                          <a:spcPts val="370"/>
                        </a:spcBef>
                      </a:pP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r>
                        <a:rPr sz="1200" b="1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727</a:t>
                      </a:r>
                      <a:r>
                        <a:rPr sz="1200" b="1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2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200" spc="-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(диспансеризация)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">
                        <a:lnSpc>
                          <a:spcPts val="1260"/>
                        </a:lnSpc>
                      </a:pPr>
                      <a:r>
                        <a:rPr sz="1200" b="1" spc="-3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(+1,7%)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699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99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1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" marR="297815">
                        <a:lnSpc>
                          <a:spcPts val="1200"/>
                        </a:lnSpc>
                        <a:spcBef>
                          <a:spcPts val="480"/>
                        </a:spcBef>
                      </a:pPr>
                      <a:r>
                        <a:rPr sz="1200" b="1" spc="-1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676</a:t>
                      </a:r>
                      <a:r>
                        <a:rPr sz="12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200" spc="-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200" spc="-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2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оценки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репродуктивного</a:t>
                      </a:r>
                      <a:r>
                        <a:rPr sz="12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здоровья</a:t>
                      </a:r>
                      <a:r>
                        <a:rPr sz="12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</a:t>
                      </a:r>
                      <a:r>
                        <a:rPr sz="12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мужчин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spc="-114" dirty="0">
                          <a:solidFill>
                            <a:srgbClr val="A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(+8,2%)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78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09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1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4290">
                        <a:lnSpc>
                          <a:spcPts val="1260"/>
                        </a:lnSpc>
                        <a:spcBef>
                          <a:spcPts val="370"/>
                        </a:spcBef>
                      </a:pPr>
                      <a:r>
                        <a:rPr sz="1200" b="1" spc="-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996</a:t>
                      </a:r>
                      <a:r>
                        <a:rPr sz="12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</a:t>
                      </a:r>
                      <a:r>
                        <a:rPr sz="12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200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2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8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(иные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цели)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">
                        <a:lnSpc>
                          <a:spcPts val="1260"/>
                        </a:lnSpc>
                      </a:pPr>
                      <a:r>
                        <a:rPr sz="12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(+15,0%)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699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09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699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83214" y="1978008"/>
            <a:ext cx="12192000" cy="431165"/>
          </a:xfrm>
          <a:custGeom>
            <a:avLst/>
            <a:gdLst/>
            <a:ahLst/>
            <a:cxnLst/>
            <a:rect l="l" t="t" r="r" b="b"/>
            <a:pathLst>
              <a:path w="12192000" h="431164">
                <a:moveTo>
                  <a:pt x="12192000" y="0"/>
                </a:moveTo>
                <a:lnTo>
                  <a:pt x="0" y="0"/>
                </a:lnTo>
                <a:lnTo>
                  <a:pt x="0" y="430885"/>
                </a:lnTo>
                <a:lnTo>
                  <a:pt x="12192000" y="430885"/>
                </a:lnTo>
                <a:lnTo>
                  <a:pt x="12192000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524127" y="1964562"/>
            <a:ext cx="922464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Амбулаторная</a:t>
            </a:r>
            <a:r>
              <a:rPr sz="1600" b="1" spc="-10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sz="1600" b="1" spc="-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r>
              <a:rPr sz="1600" b="1" spc="3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baseline="-3787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901,1</a:t>
            </a:r>
            <a:r>
              <a:rPr sz="1600" b="1" baseline="-3787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</a:t>
            </a:r>
            <a:r>
              <a:rPr sz="16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обр.</a:t>
            </a:r>
            <a:r>
              <a:rPr sz="16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sz="1600" b="1" spc="-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</a:t>
            </a:r>
            <a:r>
              <a:rPr sz="1600" b="1" spc="-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кратности,</a:t>
            </a:r>
            <a:r>
              <a:rPr sz="1600" b="1" spc="-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посещений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9351" y="5721368"/>
            <a:ext cx="2484755" cy="1056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65"/>
              </a:lnSpc>
            </a:pPr>
            <a:r>
              <a:rPr sz="1400" b="1" spc="55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sz="14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65"/>
              </a:lnSpc>
            </a:pPr>
            <a:r>
              <a:rPr lang="ru-RU" sz="1400" b="1" spc="-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65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</a:t>
            </a:r>
            <a:r>
              <a:rPr sz="1400" b="1" spc="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spc="5" dirty="0">
              <a:solidFill>
                <a:srgbClr val="2C429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4305" marR="146685" algn="ctr">
              <a:lnSpc>
                <a:spcPct val="100000"/>
              </a:lnSpc>
            </a:pPr>
            <a:r>
              <a:rPr sz="1400" b="1" spc="-25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4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репродуктивного </a:t>
            </a:r>
            <a:r>
              <a:rPr sz="1400" b="1" spc="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14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343839" y="1172980"/>
            <a:ext cx="5841365" cy="510540"/>
            <a:chOff x="6305296" y="1402588"/>
            <a:chExt cx="5841365" cy="510540"/>
          </a:xfrm>
        </p:grpSpPr>
        <p:sp>
          <p:nvSpPr>
            <p:cNvPr id="12" name="object 12"/>
            <p:cNvSpPr/>
            <p:nvPr/>
          </p:nvSpPr>
          <p:spPr>
            <a:xfrm>
              <a:off x="6311646" y="1408938"/>
              <a:ext cx="5828665" cy="497840"/>
            </a:xfrm>
            <a:custGeom>
              <a:avLst/>
              <a:gdLst/>
              <a:ahLst/>
              <a:cxnLst/>
              <a:rect l="l" t="t" r="r" b="b"/>
              <a:pathLst>
                <a:path w="5828665" h="497839">
                  <a:moveTo>
                    <a:pt x="5579363" y="0"/>
                  </a:moveTo>
                  <a:lnTo>
                    <a:pt x="0" y="0"/>
                  </a:lnTo>
                  <a:lnTo>
                    <a:pt x="0" y="497459"/>
                  </a:lnTo>
                  <a:lnTo>
                    <a:pt x="5579363" y="497459"/>
                  </a:lnTo>
                  <a:lnTo>
                    <a:pt x="5828157" y="248665"/>
                  </a:lnTo>
                  <a:lnTo>
                    <a:pt x="5579363" y="0"/>
                  </a:lnTo>
                  <a:close/>
                </a:path>
              </a:pathLst>
            </a:custGeom>
            <a:solidFill>
              <a:srgbClr val="ACB8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311646" y="1408938"/>
              <a:ext cx="5828665" cy="497840"/>
            </a:xfrm>
            <a:custGeom>
              <a:avLst/>
              <a:gdLst/>
              <a:ahLst/>
              <a:cxnLst/>
              <a:rect l="l" t="t" r="r" b="b"/>
              <a:pathLst>
                <a:path w="5828665" h="497839">
                  <a:moveTo>
                    <a:pt x="0" y="0"/>
                  </a:moveTo>
                  <a:lnTo>
                    <a:pt x="5579363" y="0"/>
                  </a:lnTo>
                  <a:lnTo>
                    <a:pt x="5828157" y="248665"/>
                  </a:lnTo>
                  <a:lnTo>
                    <a:pt x="5579363" y="497459"/>
                  </a:lnTo>
                  <a:lnTo>
                    <a:pt x="0" y="49745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699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9264521" y="1164314"/>
            <a:ext cx="2669540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16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</a:pP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r>
              <a:rPr sz="1600" b="1" spc="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079</a:t>
            </a:r>
            <a:r>
              <a:rPr sz="1600" b="1" spc="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458</a:t>
            </a:r>
            <a:r>
              <a:rPr sz="1600" b="1" spc="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вызовов</a:t>
            </a:r>
            <a:r>
              <a:rPr sz="1600" b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</a:t>
            </a:r>
            <a:r>
              <a:rPr sz="1600" b="1" spc="-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10,0%)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730566" y="1093923"/>
            <a:ext cx="5368925" cy="637540"/>
            <a:chOff x="3686047" y="1275461"/>
            <a:chExt cx="5368925" cy="637540"/>
          </a:xfrm>
        </p:grpSpPr>
        <p:sp>
          <p:nvSpPr>
            <p:cNvPr id="16" name="object 16"/>
            <p:cNvSpPr/>
            <p:nvPr/>
          </p:nvSpPr>
          <p:spPr>
            <a:xfrm>
              <a:off x="3692397" y="1281811"/>
              <a:ext cx="5356225" cy="624840"/>
            </a:xfrm>
            <a:custGeom>
              <a:avLst/>
              <a:gdLst/>
              <a:ahLst/>
              <a:cxnLst/>
              <a:rect l="l" t="t" r="r" b="b"/>
              <a:pathLst>
                <a:path w="5356225" h="624839">
                  <a:moveTo>
                    <a:pt x="5043678" y="0"/>
                  </a:moveTo>
                  <a:lnTo>
                    <a:pt x="0" y="0"/>
                  </a:lnTo>
                  <a:lnTo>
                    <a:pt x="0" y="624586"/>
                  </a:lnTo>
                  <a:lnTo>
                    <a:pt x="5043678" y="624586"/>
                  </a:lnTo>
                  <a:lnTo>
                    <a:pt x="5355971" y="312292"/>
                  </a:lnTo>
                  <a:lnTo>
                    <a:pt x="5043678" y="0"/>
                  </a:lnTo>
                  <a:close/>
                </a:path>
              </a:pathLst>
            </a:custGeom>
            <a:solidFill>
              <a:srgbClr val="959F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692397" y="1281811"/>
              <a:ext cx="5356225" cy="624840"/>
            </a:xfrm>
            <a:custGeom>
              <a:avLst/>
              <a:gdLst/>
              <a:ahLst/>
              <a:cxnLst/>
              <a:rect l="l" t="t" r="r" b="b"/>
              <a:pathLst>
                <a:path w="5356225" h="624839">
                  <a:moveTo>
                    <a:pt x="0" y="0"/>
                  </a:moveTo>
                  <a:lnTo>
                    <a:pt x="5043678" y="0"/>
                  </a:lnTo>
                  <a:lnTo>
                    <a:pt x="5355971" y="312292"/>
                  </a:lnTo>
                  <a:lnTo>
                    <a:pt x="5043678" y="624586"/>
                  </a:lnTo>
                  <a:lnTo>
                    <a:pt x="0" y="62458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699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766944" y="1134064"/>
            <a:ext cx="1790566" cy="5187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16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600" b="1" spc="-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spc="-5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sz="1600" b="1" spc="-3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1600" b="1" spc="6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</a:t>
            </a:r>
            <a:r>
              <a:rPr lang="ru-RU" sz="1600" b="1" spc="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sz="1600" b="1" spc="-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(+18,8%)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31494" y="1051850"/>
            <a:ext cx="6588125" cy="762635"/>
            <a:chOff x="22359" y="1150492"/>
            <a:chExt cx="6588125" cy="762635"/>
          </a:xfrm>
        </p:grpSpPr>
        <p:sp>
          <p:nvSpPr>
            <p:cNvPr id="20" name="object 20"/>
            <p:cNvSpPr/>
            <p:nvPr/>
          </p:nvSpPr>
          <p:spPr>
            <a:xfrm>
              <a:off x="28709" y="1156842"/>
              <a:ext cx="6575425" cy="749935"/>
            </a:xfrm>
            <a:custGeom>
              <a:avLst/>
              <a:gdLst/>
              <a:ahLst/>
              <a:cxnLst/>
              <a:rect l="l" t="t" r="r" b="b"/>
              <a:pathLst>
                <a:path w="6575425" h="749935">
                  <a:moveTo>
                    <a:pt x="6200640" y="0"/>
                  </a:moveTo>
                  <a:lnTo>
                    <a:pt x="0" y="0"/>
                  </a:lnTo>
                  <a:lnTo>
                    <a:pt x="0" y="749554"/>
                  </a:lnTo>
                  <a:lnTo>
                    <a:pt x="6200640" y="749554"/>
                  </a:lnTo>
                  <a:lnTo>
                    <a:pt x="6575417" y="374777"/>
                  </a:lnTo>
                  <a:lnTo>
                    <a:pt x="6200640" y="0"/>
                  </a:lnTo>
                  <a:close/>
                </a:path>
              </a:pathLst>
            </a:custGeom>
            <a:solidFill>
              <a:srgbClr val="2C42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8709" y="1156842"/>
              <a:ext cx="6575425" cy="749935"/>
            </a:xfrm>
            <a:custGeom>
              <a:avLst/>
              <a:gdLst/>
              <a:ahLst/>
              <a:cxnLst/>
              <a:rect l="l" t="t" r="r" b="b"/>
              <a:pathLst>
                <a:path w="6575425" h="749935">
                  <a:moveTo>
                    <a:pt x="0" y="0"/>
                  </a:moveTo>
                  <a:lnTo>
                    <a:pt x="6200640" y="0"/>
                  </a:lnTo>
                  <a:lnTo>
                    <a:pt x="6575417" y="374777"/>
                  </a:lnTo>
                  <a:lnTo>
                    <a:pt x="6200640" y="749554"/>
                  </a:lnTo>
                  <a:lnTo>
                    <a:pt x="0" y="7495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305178" y="1047808"/>
            <a:ext cx="5471795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Скорая,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ct val="100000"/>
              </a:lnSpc>
            </a:pPr>
            <a:r>
              <a:rPr sz="1600" b="1" spc="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600" b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sz="1600" b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sz="16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скорая</a:t>
            </a:r>
            <a:r>
              <a:rPr sz="16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специализированная,</a:t>
            </a:r>
            <a:r>
              <a:rPr sz="16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spc="4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lnSpc>
                <a:spcPct val="100000"/>
              </a:lnSpc>
            </a:pPr>
            <a:r>
              <a:rPr sz="1600" b="1" spc="4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sz="1600" b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2993263" y="5694870"/>
            <a:ext cx="8509635" cy="1085850"/>
            <a:chOff x="2993263" y="5694870"/>
            <a:chExt cx="8509635" cy="108585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4" name="object 24"/>
            <p:cNvSpPr/>
            <p:nvPr/>
          </p:nvSpPr>
          <p:spPr>
            <a:xfrm>
              <a:off x="2999613" y="5701220"/>
              <a:ext cx="8496935" cy="1073150"/>
            </a:xfrm>
            <a:custGeom>
              <a:avLst/>
              <a:gdLst/>
              <a:ahLst/>
              <a:cxnLst/>
              <a:rect l="l" t="t" r="r" b="b"/>
              <a:pathLst>
                <a:path w="8496935" h="1073150">
                  <a:moveTo>
                    <a:pt x="8318119" y="0"/>
                  </a:moveTo>
                  <a:lnTo>
                    <a:pt x="178816" y="0"/>
                  </a:lnTo>
                  <a:lnTo>
                    <a:pt x="131306" y="6387"/>
                  </a:lnTo>
                  <a:lnTo>
                    <a:pt x="88598" y="24414"/>
                  </a:lnTo>
                  <a:lnTo>
                    <a:pt x="52403" y="52374"/>
                  </a:lnTo>
                  <a:lnTo>
                    <a:pt x="24431" y="88565"/>
                  </a:lnTo>
                  <a:lnTo>
                    <a:pt x="6392" y="131280"/>
                  </a:lnTo>
                  <a:lnTo>
                    <a:pt x="0" y="178815"/>
                  </a:lnTo>
                  <a:lnTo>
                    <a:pt x="0" y="894067"/>
                  </a:lnTo>
                  <a:lnTo>
                    <a:pt x="6392" y="941603"/>
                  </a:lnTo>
                  <a:lnTo>
                    <a:pt x="24431" y="984319"/>
                  </a:lnTo>
                  <a:lnTo>
                    <a:pt x="52403" y="1020511"/>
                  </a:lnTo>
                  <a:lnTo>
                    <a:pt x="88598" y="1048473"/>
                  </a:lnTo>
                  <a:lnTo>
                    <a:pt x="131306" y="1066501"/>
                  </a:lnTo>
                  <a:lnTo>
                    <a:pt x="178816" y="1072889"/>
                  </a:lnTo>
                  <a:lnTo>
                    <a:pt x="8318119" y="1072889"/>
                  </a:lnTo>
                  <a:lnTo>
                    <a:pt x="8365672" y="1066501"/>
                  </a:lnTo>
                  <a:lnTo>
                    <a:pt x="8408392" y="1048473"/>
                  </a:lnTo>
                  <a:lnTo>
                    <a:pt x="8444579" y="1020511"/>
                  </a:lnTo>
                  <a:lnTo>
                    <a:pt x="8472532" y="984319"/>
                  </a:lnTo>
                  <a:lnTo>
                    <a:pt x="8490550" y="941603"/>
                  </a:lnTo>
                  <a:lnTo>
                    <a:pt x="8496935" y="894067"/>
                  </a:lnTo>
                  <a:lnTo>
                    <a:pt x="8496935" y="178815"/>
                  </a:lnTo>
                  <a:lnTo>
                    <a:pt x="8490550" y="131280"/>
                  </a:lnTo>
                  <a:lnTo>
                    <a:pt x="8472532" y="88565"/>
                  </a:lnTo>
                  <a:lnTo>
                    <a:pt x="8444579" y="52374"/>
                  </a:lnTo>
                  <a:lnTo>
                    <a:pt x="8408392" y="24414"/>
                  </a:lnTo>
                  <a:lnTo>
                    <a:pt x="8365672" y="6387"/>
                  </a:lnTo>
                  <a:lnTo>
                    <a:pt x="8318119" y="0"/>
                  </a:lnTo>
                  <a:close/>
                </a:path>
              </a:pathLst>
            </a:custGeom>
            <a:grpFill/>
            <a:ln w="38100">
              <a:solidFill>
                <a:schemeClr val="accent2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999613" y="5701220"/>
              <a:ext cx="8496935" cy="1073150"/>
            </a:xfrm>
            <a:custGeom>
              <a:avLst/>
              <a:gdLst/>
              <a:ahLst/>
              <a:cxnLst/>
              <a:rect l="l" t="t" r="r" b="b"/>
              <a:pathLst>
                <a:path w="8496935" h="1073150">
                  <a:moveTo>
                    <a:pt x="0" y="178815"/>
                  </a:moveTo>
                  <a:lnTo>
                    <a:pt x="6392" y="131280"/>
                  </a:lnTo>
                  <a:lnTo>
                    <a:pt x="24431" y="88565"/>
                  </a:lnTo>
                  <a:lnTo>
                    <a:pt x="52403" y="52374"/>
                  </a:lnTo>
                  <a:lnTo>
                    <a:pt x="88598" y="24414"/>
                  </a:lnTo>
                  <a:lnTo>
                    <a:pt x="131306" y="6387"/>
                  </a:lnTo>
                  <a:lnTo>
                    <a:pt x="178816" y="0"/>
                  </a:lnTo>
                  <a:lnTo>
                    <a:pt x="8318119" y="0"/>
                  </a:lnTo>
                  <a:lnTo>
                    <a:pt x="8365672" y="6387"/>
                  </a:lnTo>
                  <a:lnTo>
                    <a:pt x="8408392" y="24414"/>
                  </a:lnTo>
                  <a:lnTo>
                    <a:pt x="8444579" y="52374"/>
                  </a:lnTo>
                  <a:lnTo>
                    <a:pt x="8472532" y="88565"/>
                  </a:lnTo>
                  <a:lnTo>
                    <a:pt x="8490550" y="131280"/>
                  </a:lnTo>
                  <a:lnTo>
                    <a:pt x="8496935" y="178815"/>
                  </a:lnTo>
                  <a:lnTo>
                    <a:pt x="8496935" y="894067"/>
                  </a:lnTo>
                  <a:lnTo>
                    <a:pt x="8490550" y="941603"/>
                  </a:lnTo>
                  <a:lnTo>
                    <a:pt x="8472532" y="984319"/>
                  </a:lnTo>
                  <a:lnTo>
                    <a:pt x="8444579" y="1020511"/>
                  </a:lnTo>
                  <a:lnTo>
                    <a:pt x="8408392" y="1048473"/>
                  </a:lnTo>
                  <a:lnTo>
                    <a:pt x="8365672" y="1066501"/>
                  </a:lnTo>
                  <a:lnTo>
                    <a:pt x="8318119" y="1072889"/>
                  </a:lnTo>
                  <a:lnTo>
                    <a:pt x="178816" y="1072889"/>
                  </a:lnTo>
                  <a:lnTo>
                    <a:pt x="131306" y="1066501"/>
                  </a:lnTo>
                  <a:lnTo>
                    <a:pt x="88598" y="1048473"/>
                  </a:lnTo>
                  <a:lnTo>
                    <a:pt x="52403" y="1020511"/>
                  </a:lnTo>
                  <a:lnTo>
                    <a:pt x="24431" y="984319"/>
                  </a:lnTo>
                  <a:lnTo>
                    <a:pt x="6392" y="941603"/>
                  </a:lnTo>
                  <a:lnTo>
                    <a:pt x="0" y="894067"/>
                  </a:lnTo>
                  <a:lnTo>
                    <a:pt x="0" y="178815"/>
                  </a:lnTo>
                  <a:close/>
                </a:path>
              </a:pathLst>
            </a:custGeom>
            <a:grpFill/>
            <a:ln w="38100">
              <a:solidFill>
                <a:schemeClr val="accent2">
                  <a:lumMod val="50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3131311" y="5761431"/>
            <a:ext cx="816229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b="1" spc="27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</a:t>
            </a:r>
            <a:r>
              <a:rPr sz="1200" b="1" spc="-8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r>
              <a:rPr sz="1200" b="1" spc="-8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1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sz="1200" b="1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7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200" b="1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  <a:r>
              <a:rPr sz="1200" b="1" spc="-6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sz="1200" b="1" spc="-6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sz="1200" b="1" spc="-7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r>
              <a:rPr sz="1200" b="1" spc="-7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-4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</a:t>
            </a:r>
            <a:r>
              <a:rPr sz="1200" b="1" spc="-7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sz="1200" b="1" spc="-6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sz="1200" b="1" spc="-3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ДНК</a:t>
            </a:r>
            <a:r>
              <a:rPr sz="1200" b="1" spc="-1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вирусов</a:t>
            </a:r>
            <a:r>
              <a:rPr sz="1200" b="1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папилломы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sz="1200" b="1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(Papilloma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6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virus)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высокого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канцерогенного</a:t>
            </a:r>
            <a:r>
              <a:rPr sz="1200" b="1" spc="-1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отделяемом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3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(соскобе)</a:t>
            </a:r>
            <a:r>
              <a:rPr sz="1200" b="1" spc="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1200" b="1" spc="1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цервикального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канала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полимеразной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цепной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реакции;</a:t>
            </a:r>
            <a:endParaRPr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103630" indent="-228600">
              <a:lnSpc>
                <a:spcPct val="100000"/>
              </a:lnSpc>
              <a:buAutoNum type="arabicPeriod"/>
              <a:tabLst>
                <a:tab pos="241300" algn="l"/>
              </a:tabLst>
            </a:pP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жидкостное</a:t>
            </a:r>
            <a:r>
              <a:rPr sz="1200" b="1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цитологическое</a:t>
            </a:r>
            <a:r>
              <a:rPr sz="1200" b="1" spc="-3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sz="1200" b="1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микропрепарата</a:t>
            </a:r>
            <a:r>
              <a:rPr sz="1200" b="1" spc="-4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шейки</a:t>
            </a:r>
            <a:r>
              <a:rPr sz="1200" b="1" spc="-4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матки</a:t>
            </a:r>
            <a:r>
              <a:rPr sz="1200" b="1" spc="-4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sz="1200" b="1" spc="-3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положительном</a:t>
            </a:r>
            <a:r>
              <a:rPr sz="1200" b="1" spc="-4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</a:t>
            </a:r>
            <a:r>
              <a:rPr sz="1200" b="1" spc="-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</a:t>
            </a:r>
            <a:r>
              <a:rPr sz="1200" b="1" spc="-4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spc="-1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ВПЧ</a:t>
            </a:r>
            <a:endParaRPr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bject 9"/>
          <p:cNvSpPr txBox="1"/>
          <p:nvPr/>
        </p:nvSpPr>
        <p:spPr>
          <a:xfrm>
            <a:off x="1524127" y="2419565"/>
            <a:ext cx="202864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6660">
              <a:lnSpc>
                <a:spcPct val="100000"/>
              </a:lnSpc>
              <a:spcBef>
                <a:spcPts val="1845"/>
              </a:spcBef>
              <a:tabLst>
                <a:tab pos="5332095" algn="l"/>
              </a:tabLst>
            </a:pPr>
            <a:r>
              <a:rPr sz="3600" b="1" spc="112" baseline="23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object 9"/>
          <p:cNvSpPr txBox="1"/>
          <p:nvPr/>
        </p:nvSpPr>
        <p:spPr>
          <a:xfrm>
            <a:off x="6096000" y="2556223"/>
            <a:ext cx="4729402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6660" algn="ctr">
              <a:lnSpc>
                <a:spcPct val="100000"/>
              </a:lnSpc>
              <a:spcBef>
                <a:spcPts val="1845"/>
              </a:spcBef>
              <a:tabLst>
                <a:tab pos="5332095" algn="l"/>
              </a:tabLst>
            </a:pPr>
            <a:r>
              <a:rPr lang="ru-RU" sz="2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объема МП</a:t>
            </a:r>
            <a:endParaRPr sz="24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839419" y="883158"/>
            <a:ext cx="4722495" cy="506730"/>
          </a:xfrm>
          <a:custGeom>
            <a:avLst/>
            <a:gdLst/>
            <a:ahLst/>
            <a:cxnLst/>
            <a:rect l="l" t="t" r="r" b="b"/>
            <a:pathLst>
              <a:path w="4722495" h="506730">
                <a:moveTo>
                  <a:pt x="4671745" y="0"/>
                </a:moveTo>
                <a:lnTo>
                  <a:pt x="50647" y="0"/>
                </a:lnTo>
                <a:lnTo>
                  <a:pt x="30930" y="3988"/>
                </a:lnTo>
                <a:lnTo>
                  <a:pt x="14832" y="14858"/>
                </a:lnTo>
                <a:lnTo>
                  <a:pt x="3979" y="30968"/>
                </a:lnTo>
                <a:lnTo>
                  <a:pt x="0" y="50672"/>
                </a:lnTo>
                <a:lnTo>
                  <a:pt x="0" y="455802"/>
                </a:lnTo>
                <a:lnTo>
                  <a:pt x="3979" y="475561"/>
                </a:lnTo>
                <a:lnTo>
                  <a:pt x="14832" y="491664"/>
                </a:lnTo>
                <a:lnTo>
                  <a:pt x="30930" y="502505"/>
                </a:lnTo>
                <a:lnTo>
                  <a:pt x="50647" y="506475"/>
                </a:lnTo>
                <a:lnTo>
                  <a:pt x="4671745" y="506475"/>
                </a:lnTo>
                <a:lnTo>
                  <a:pt x="4691504" y="502505"/>
                </a:lnTo>
                <a:lnTo>
                  <a:pt x="4707607" y="491664"/>
                </a:lnTo>
                <a:lnTo>
                  <a:pt x="4718448" y="475561"/>
                </a:lnTo>
                <a:lnTo>
                  <a:pt x="4722418" y="455802"/>
                </a:lnTo>
                <a:lnTo>
                  <a:pt x="4722418" y="50672"/>
                </a:lnTo>
                <a:lnTo>
                  <a:pt x="4718448" y="30968"/>
                </a:lnTo>
                <a:lnTo>
                  <a:pt x="4707607" y="14858"/>
                </a:lnTo>
                <a:lnTo>
                  <a:pt x="4691504" y="3988"/>
                </a:lnTo>
                <a:lnTo>
                  <a:pt x="4671745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83842" y="4215003"/>
            <a:ext cx="4220210" cy="1216660"/>
          </a:xfrm>
          <a:custGeom>
            <a:avLst/>
            <a:gdLst/>
            <a:ahLst/>
            <a:cxnLst/>
            <a:rect l="l" t="t" r="r" b="b"/>
            <a:pathLst>
              <a:path w="4220210" h="1216660">
                <a:moveTo>
                  <a:pt x="0" y="121539"/>
                </a:moveTo>
                <a:lnTo>
                  <a:pt x="9562" y="74259"/>
                </a:lnTo>
                <a:lnTo>
                  <a:pt x="35639" y="35623"/>
                </a:lnTo>
                <a:lnTo>
                  <a:pt x="74312" y="9560"/>
                </a:lnTo>
                <a:lnTo>
                  <a:pt x="121665" y="0"/>
                </a:lnTo>
                <a:lnTo>
                  <a:pt x="4098417" y="0"/>
                </a:lnTo>
                <a:lnTo>
                  <a:pt x="4145770" y="9560"/>
                </a:lnTo>
                <a:lnTo>
                  <a:pt x="4184443" y="35623"/>
                </a:lnTo>
                <a:lnTo>
                  <a:pt x="4210520" y="74259"/>
                </a:lnTo>
                <a:lnTo>
                  <a:pt x="4220083" y="121539"/>
                </a:lnTo>
                <a:lnTo>
                  <a:pt x="4220083" y="1094613"/>
                </a:lnTo>
                <a:lnTo>
                  <a:pt x="4210520" y="1141966"/>
                </a:lnTo>
                <a:lnTo>
                  <a:pt x="4184443" y="1180639"/>
                </a:lnTo>
                <a:lnTo>
                  <a:pt x="4145770" y="1206716"/>
                </a:lnTo>
                <a:lnTo>
                  <a:pt x="4098417" y="1216279"/>
                </a:lnTo>
                <a:lnTo>
                  <a:pt x="121665" y="1216279"/>
                </a:lnTo>
                <a:lnTo>
                  <a:pt x="74312" y="1206716"/>
                </a:lnTo>
                <a:lnTo>
                  <a:pt x="35639" y="1180639"/>
                </a:lnTo>
                <a:lnTo>
                  <a:pt x="9562" y="1141966"/>
                </a:lnTo>
                <a:lnTo>
                  <a:pt x="0" y="1094613"/>
                </a:lnTo>
                <a:lnTo>
                  <a:pt x="0" y="121539"/>
                </a:lnTo>
                <a:close/>
              </a:path>
            </a:pathLst>
          </a:custGeom>
          <a:ln w="12700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303311" y="1379040"/>
          <a:ext cx="4703445" cy="46697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2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1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5560">
                        <a:lnSpc>
                          <a:spcPts val="1260"/>
                        </a:lnSpc>
                        <a:spcBef>
                          <a:spcPts val="615"/>
                        </a:spcBef>
                      </a:pPr>
                      <a:r>
                        <a:rPr sz="1100" b="1" spc="-27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100" b="1" spc="2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050,7</a:t>
                      </a:r>
                      <a:r>
                        <a:rPr sz="1100" b="1" spc="3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1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1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spc="3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неотложной</a:t>
                      </a:r>
                      <a:r>
                        <a:rPr sz="11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помощью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5560">
                        <a:lnSpc>
                          <a:spcPts val="1260"/>
                        </a:lnSpc>
                      </a:pPr>
                      <a:r>
                        <a:rPr sz="11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(+6,8%)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7810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810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5560" marR="1170305">
                        <a:lnSpc>
                          <a:spcPts val="1200"/>
                        </a:lnSpc>
                        <a:spcBef>
                          <a:spcPts val="755"/>
                        </a:spcBef>
                      </a:pP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sz="1100" b="1" spc="2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064,7</a:t>
                      </a:r>
                      <a:r>
                        <a:rPr sz="1100" b="1" spc="3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1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обращений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100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</a:t>
                      </a:r>
                      <a:r>
                        <a:rPr sz="11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заболеваниями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</a:t>
                      </a:r>
                      <a:r>
                        <a:rPr sz="1100" b="1" spc="2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уровне</a:t>
                      </a:r>
                      <a:r>
                        <a:rPr sz="1100" b="1" spc="1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sz="1100" b="1" spc="4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588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88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28575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1750">
                        <a:lnSpc>
                          <a:spcPts val="1260"/>
                        </a:lnSpc>
                        <a:spcBef>
                          <a:spcPts val="105"/>
                        </a:spcBef>
                      </a:pP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sz="1100" b="1" spc="3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303,7</a:t>
                      </a:r>
                      <a:r>
                        <a:rPr sz="1100" b="1" spc="4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1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отдельным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диагностическим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1750">
                        <a:lnSpc>
                          <a:spcPts val="1260"/>
                        </a:lnSpc>
                      </a:pP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(лабораторным)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исследованиям</a:t>
                      </a:r>
                      <a:r>
                        <a:rPr sz="11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(+2,8%)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333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450" marR="182880">
                        <a:lnSpc>
                          <a:spcPct val="91400"/>
                        </a:lnSpc>
                        <a:spcBef>
                          <a:spcPts val="5"/>
                        </a:spcBef>
                      </a:pP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960,8</a:t>
                      </a:r>
                      <a:r>
                        <a:rPr sz="1100" b="1" spc="-2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1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100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r>
                        <a:rPr sz="11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больных</a:t>
                      </a:r>
                      <a:r>
                        <a:rPr sz="11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хроническими </a:t>
                      </a:r>
                      <a:r>
                        <a:rPr sz="1100" spc="8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заболеваниями,</a:t>
                      </a:r>
                      <a:r>
                        <a:rPr sz="1100" spc="-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</a:t>
                      </a:r>
                      <a:r>
                        <a:rPr sz="11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беременных</a:t>
                      </a:r>
                      <a:r>
                        <a:rPr sz="1100" spc="-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вопросам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грудного</a:t>
                      </a:r>
                      <a:r>
                        <a:rPr sz="11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вскармливания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8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sz="1100" b="1" spc="-1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6515" marR="566420">
                        <a:lnSpc>
                          <a:spcPts val="1200"/>
                        </a:lnSpc>
                      </a:pP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sz="1100" b="1" spc="5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5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113,5</a:t>
                      </a:r>
                      <a:r>
                        <a:rPr sz="1100" b="1" spc="7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4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диспансерному</a:t>
                      </a:r>
                      <a:r>
                        <a:rPr sz="11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наблюдению</a:t>
                      </a:r>
                      <a:r>
                        <a:rPr sz="1100" spc="-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поводу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3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(+17,0%)</a:t>
                      </a:r>
                      <a:r>
                        <a:rPr sz="1100" spc="-1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6050" indent="-89535">
                        <a:lnSpc>
                          <a:spcPct val="100000"/>
                        </a:lnSpc>
                        <a:spcBef>
                          <a:spcPts val="340"/>
                        </a:spcBef>
                        <a:buChar char="-"/>
                        <a:tabLst>
                          <a:tab pos="146050" algn="l"/>
                        </a:tabLst>
                      </a:pP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онкологии</a:t>
                      </a:r>
                      <a:r>
                        <a:rPr sz="1100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sz="1100" b="1" spc="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331,7</a:t>
                      </a:r>
                      <a:r>
                        <a:rPr sz="1100" b="1" spc="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3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(+15,3%)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6050" indent="-89535">
                        <a:lnSpc>
                          <a:spcPct val="100000"/>
                        </a:lnSpc>
                        <a:spcBef>
                          <a:spcPts val="360"/>
                        </a:spcBef>
                        <a:buChar char="-"/>
                        <a:tabLst>
                          <a:tab pos="146050" algn="l"/>
                        </a:tabLst>
                      </a:pP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сахарного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диабета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100" spc="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100" b="1" spc="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883,1</a:t>
                      </a:r>
                      <a:r>
                        <a:rPr sz="1100" b="1" spc="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(+32,8%)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651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БСК-</a:t>
                      </a:r>
                      <a:r>
                        <a:rPr sz="11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sz="1100" b="1" spc="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680,7</a:t>
                      </a:r>
                      <a:r>
                        <a:rPr sz="1100" b="1" spc="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5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(+16,7%)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30175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0175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0175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835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0175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69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T w="12700">
                      <a:solidFill>
                        <a:srgbClr val="34589C"/>
                      </a:solidFill>
                      <a:prstDash val="solid"/>
                    </a:lnT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0175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72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T w="12700">
                      <a:solidFill>
                        <a:srgbClr val="34589C"/>
                      </a:solidFill>
                      <a:prstDash val="solid"/>
                    </a:lnT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5560" marR="653415">
                        <a:lnSpc>
                          <a:spcPct val="91400"/>
                        </a:lnSpc>
                        <a:spcBef>
                          <a:spcPts val="140"/>
                        </a:spcBef>
                      </a:pPr>
                      <a:r>
                        <a:rPr sz="1100" b="1" spc="-27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sz="1100" b="1" spc="13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3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677,5</a:t>
                      </a:r>
                      <a:r>
                        <a:rPr sz="1100" b="1" spc="100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sz="1100" b="1" spc="125" dirty="0">
                          <a:solidFill>
                            <a:srgbClr val="2C429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b="1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b="1" spc="1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sz="1100" spc="9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профилактическими</a:t>
                      </a:r>
                      <a:r>
                        <a:rPr sz="11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целями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центров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здоровья, </a:t>
                      </a:r>
                      <a:r>
                        <a:rPr sz="1100" spc="9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включая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диспансерное</a:t>
                      </a:r>
                      <a:r>
                        <a:rPr sz="1100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8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sz="1100" b="1" spc="-1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4471C4"/>
                      </a:solidFill>
                      <a:prstDash val="solid"/>
                    </a:lnL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7780" marB="0">
                    <a:lnL w="19050">
                      <a:solidFill>
                        <a:srgbClr val="4471C4"/>
                      </a:solidFill>
                      <a:prstDash val="solid"/>
                    </a:lnL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6" name="object 6"/>
          <p:cNvSpPr/>
          <p:nvPr/>
        </p:nvSpPr>
        <p:spPr>
          <a:xfrm>
            <a:off x="5815076" y="883158"/>
            <a:ext cx="4722495" cy="506730"/>
          </a:xfrm>
          <a:custGeom>
            <a:avLst/>
            <a:gdLst/>
            <a:ahLst/>
            <a:cxnLst/>
            <a:rect l="l" t="t" r="r" b="b"/>
            <a:pathLst>
              <a:path w="4722495" h="506730">
                <a:moveTo>
                  <a:pt x="4671822" y="0"/>
                </a:moveTo>
                <a:lnTo>
                  <a:pt x="50673" y="0"/>
                </a:lnTo>
                <a:lnTo>
                  <a:pt x="30968" y="3988"/>
                </a:lnTo>
                <a:lnTo>
                  <a:pt x="14858" y="14858"/>
                </a:lnTo>
                <a:lnTo>
                  <a:pt x="3988" y="30968"/>
                </a:lnTo>
                <a:lnTo>
                  <a:pt x="0" y="50672"/>
                </a:lnTo>
                <a:lnTo>
                  <a:pt x="0" y="455802"/>
                </a:lnTo>
                <a:lnTo>
                  <a:pt x="3988" y="475561"/>
                </a:lnTo>
                <a:lnTo>
                  <a:pt x="14859" y="491664"/>
                </a:lnTo>
                <a:lnTo>
                  <a:pt x="30968" y="502505"/>
                </a:lnTo>
                <a:lnTo>
                  <a:pt x="50673" y="506475"/>
                </a:lnTo>
                <a:lnTo>
                  <a:pt x="4671822" y="506475"/>
                </a:lnTo>
                <a:lnTo>
                  <a:pt x="4691526" y="502505"/>
                </a:lnTo>
                <a:lnTo>
                  <a:pt x="4707636" y="491664"/>
                </a:lnTo>
                <a:lnTo>
                  <a:pt x="4718506" y="475561"/>
                </a:lnTo>
                <a:lnTo>
                  <a:pt x="4722495" y="455802"/>
                </a:lnTo>
                <a:lnTo>
                  <a:pt x="4722495" y="50672"/>
                </a:lnTo>
                <a:lnTo>
                  <a:pt x="4718506" y="30968"/>
                </a:lnTo>
                <a:lnTo>
                  <a:pt x="4707636" y="14858"/>
                </a:lnTo>
                <a:lnTo>
                  <a:pt x="4691526" y="3988"/>
                </a:lnTo>
                <a:lnTo>
                  <a:pt x="4671822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8600" y="213762"/>
            <a:ext cx="11429999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sz="22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2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22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22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200" b="1" spc="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9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22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5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22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b="1" spc="7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sz="2200" b="1" spc="11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2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6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22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4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lang="en-US" sz="2200" b="1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2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00" b="1" spc="7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59575" y="4215003"/>
            <a:ext cx="4220210" cy="1216660"/>
          </a:xfrm>
          <a:custGeom>
            <a:avLst/>
            <a:gdLst/>
            <a:ahLst/>
            <a:cxnLst/>
            <a:rect l="l" t="t" r="r" b="b"/>
            <a:pathLst>
              <a:path w="4220209" h="1216660">
                <a:moveTo>
                  <a:pt x="0" y="121539"/>
                </a:moveTo>
                <a:lnTo>
                  <a:pt x="9562" y="74259"/>
                </a:lnTo>
                <a:lnTo>
                  <a:pt x="35639" y="35623"/>
                </a:lnTo>
                <a:lnTo>
                  <a:pt x="74312" y="9560"/>
                </a:lnTo>
                <a:lnTo>
                  <a:pt x="121666" y="0"/>
                </a:lnTo>
                <a:lnTo>
                  <a:pt x="4098417" y="0"/>
                </a:lnTo>
                <a:lnTo>
                  <a:pt x="4145750" y="9560"/>
                </a:lnTo>
                <a:lnTo>
                  <a:pt x="4184380" y="35623"/>
                </a:lnTo>
                <a:lnTo>
                  <a:pt x="4210413" y="74259"/>
                </a:lnTo>
                <a:lnTo>
                  <a:pt x="4219956" y="121539"/>
                </a:lnTo>
                <a:lnTo>
                  <a:pt x="4219956" y="1094613"/>
                </a:lnTo>
                <a:lnTo>
                  <a:pt x="4210413" y="1141966"/>
                </a:lnTo>
                <a:lnTo>
                  <a:pt x="4184380" y="1180639"/>
                </a:lnTo>
                <a:lnTo>
                  <a:pt x="4145750" y="1206716"/>
                </a:lnTo>
                <a:lnTo>
                  <a:pt x="4098417" y="1216279"/>
                </a:lnTo>
                <a:lnTo>
                  <a:pt x="121666" y="1216279"/>
                </a:lnTo>
                <a:lnTo>
                  <a:pt x="74312" y="1206716"/>
                </a:lnTo>
                <a:lnTo>
                  <a:pt x="35639" y="1180639"/>
                </a:lnTo>
                <a:lnTo>
                  <a:pt x="9562" y="1141966"/>
                </a:lnTo>
                <a:lnTo>
                  <a:pt x="0" y="1094613"/>
                </a:lnTo>
                <a:lnTo>
                  <a:pt x="0" y="121539"/>
                </a:lnTo>
                <a:close/>
              </a:path>
            </a:pathLst>
          </a:custGeom>
          <a:ln w="12700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6279053" y="1379040"/>
          <a:ext cx="4704080" cy="46697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2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1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r>
                        <a:rPr sz="11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785</a:t>
                      </a:r>
                      <a:r>
                        <a:rPr sz="11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086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spc="2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1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неотложной</a:t>
                      </a:r>
                      <a:r>
                        <a:rPr sz="11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помощью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</a:t>
                      </a:r>
                      <a:r>
                        <a:rPr sz="1100" b="1" spc="3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уровне</a:t>
                      </a:r>
                      <a:r>
                        <a:rPr sz="1100" b="1" spc="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sz="1100" b="1" spc="5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482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826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1210"/>
                        </a:spcBef>
                      </a:pPr>
                      <a:r>
                        <a:rPr sz="1100" b="1" spc="-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  <a:r>
                        <a:rPr sz="11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14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915</a:t>
                      </a:r>
                      <a:r>
                        <a:rPr sz="11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14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615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обращений</a:t>
                      </a:r>
                      <a:r>
                        <a:rPr sz="11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1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</a:t>
                      </a:r>
                      <a:r>
                        <a:rPr sz="11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заболеваниями</a:t>
                      </a:r>
                      <a:r>
                        <a:rPr sz="11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3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(+9,1%)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5367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5367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28575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2384">
                        <a:lnSpc>
                          <a:spcPts val="1260"/>
                        </a:lnSpc>
                        <a:spcBef>
                          <a:spcPts val="105"/>
                        </a:spcBef>
                      </a:pP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sz="1100" b="1" spc="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r>
                        <a:rPr sz="1100" b="1" spc="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870</a:t>
                      </a:r>
                      <a:r>
                        <a:rPr sz="1100" b="1" spc="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отдельных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диагностических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(лабораторных)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2384">
                        <a:lnSpc>
                          <a:spcPts val="1260"/>
                        </a:lnSpc>
                      </a:pPr>
                      <a:r>
                        <a:rPr sz="1100" spc="9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исследований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65" dirty="0">
                          <a:solidFill>
                            <a:srgbClr val="A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(+1,1%)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333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3335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9050">
                      <a:solidFill>
                        <a:srgbClr val="4471C4"/>
                      </a:solidFill>
                      <a:prstDash val="solid"/>
                    </a:lnT>
                    <a:lnB w="19050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sz="11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679</a:t>
                      </a:r>
                      <a:r>
                        <a:rPr sz="11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059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spc="-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100" b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</a:t>
                      </a:r>
                      <a:r>
                        <a:rPr sz="1100" b="1" spc="35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уровне</a:t>
                      </a:r>
                      <a:r>
                        <a:rPr sz="1100" b="1" spc="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sz="1100" b="1" spc="5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solidFill>
                            <a:srgbClr val="00AF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0">
                        <a:lnSpc>
                          <a:spcPts val="1260"/>
                        </a:lnSpc>
                      </a:pPr>
                      <a:r>
                        <a:rPr sz="1100" b="1" spc="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sz="11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r>
                        <a:rPr sz="11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9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4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0">
                        <a:lnSpc>
                          <a:spcPts val="1260"/>
                        </a:lnSpc>
                      </a:pP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диспансерному</a:t>
                      </a:r>
                      <a:r>
                        <a:rPr sz="11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наблюдению</a:t>
                      </a:r>
                      <a:r>
                        <a:rPr sz="1100" spc="-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поводу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A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(+5,4%):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6685" indent="-89535">
                        <a:lnSpc>
                          <a:spcPct val="100000"/>
                        </a:lnSpc>
                        <a:spcBef>
                          <a:spcPts val="360"/>
                        </a:spcBef>
                        <a:buChar char="-"/>
                        <a:tabLst>
                          <a:tab pos="146685" algn="l"/>
                        </a:tabLst>
                      </a:pP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онкологии</a:t>
                      </a:r>
                      <a:r>
                        <a:rPr sz="1100" spc="-6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100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sz="1100" b="1" spc="-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724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719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spc="-7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7150" marR="856615" indent="89535">
                        <a:lnSpc>
                          <a:spcPts val="1200"/>
                        </a:lnSpc>
                        <a:spcBef>
                          <a:spcPts val="500"/>
                        </a:spcBef>
                        <a:buChar char="-"/>
                        <a:tabLst>
                          <a:tab pos="146685" algn="l"/>
                        </a:tabLst>
                      </a:pP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сахарного</a:t>
                      </a:r>
                      <a:r>
                        <a:rPr sz="1100" spc="-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диабета</a:t>
                      </a:r>
                      <a:r>
                        <a:rPr sz="1100" spc="-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724</a:t>
                      </a:r>
                      <a:r>
                        <a:rPr sz="1100" b="1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719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7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6685" indent="-89535">
                        <a:lnSpc>
                          <a:spcPct val="100000"/>
                        </a:lnSpc>
                        <a:spcBef>
                          <a:spcPts val="340"/>
                        </a:spcBef>
                        <a:buChar char="-"/>
                        <a:tabLst>
                          <a:tab pos="146685" algn="l"/>
                        </a:tabLst>
                      </a:pP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БСК-</a:t>
                      </a:r>
                      <a:r>
                        <a:rPr sz="1100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sz="1100" b="1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384</a:t>
                      </a:r>
                      <a:r>
                        <a:rPr sz="11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8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45" dirty="0">
                          <a:solidFill>
                            <a:srgbClr val="A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(+11,0%)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835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69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T w="12700">
                      <a:solidFill>
                        <a:srgbClr val="34589C"/>
                      </a:solidFill>
                      <a:prstDash val="solid"/>
                    </a:lnT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9050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72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34589C"/>
                      </a:solidFill>
                      <a:prstDash val="solid"/>
                    </a:lnL>
                    <a:lnT w="12700">
                      <a:solidFill>
                        <a:srgbClr val="34589C"/>
                      </a:solidFill>
                      <a:prstDash val="solid"/>
                    </a:lnT>
                    <a:lnB w="12700">
                      <a:solidFill>
                        <a:srgbClr val="34589C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 marR="653415">
                        <a:lnSpc>
                          <a:spcPct val="91400"/>
                        </a:lnSpc>
                        <a:spcBef>
                          <a:spcPts val="140"/>
                        </a:spcBef>
                      </a:pPr>
                      <a:r>
                        <a:rPr sz="1100" b="1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sz="1100" b="1" spc="6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789</a:t>
                      </a:r>
                      <a:r>
                        <a:rPr sz="1100" b="1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937</a:t>
                      </a:r>
                      <a:r>
                        <a:rPr sz="1100" b="1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sz="1100" b="1" spc="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посещений</a:t>
                      </a:r>
                      <a:r>
                        <a:rPr sz="1100" b="1" spc="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sz="1100" spc="9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профилактическими</a:t>
                      </a:r>
                      <a:r>
                        <a:rPr sz="1100" spc="-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целями</a:t>
                      </a:r>
                      <a:r>
                        <a:rPr sz="1100" spc="-4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центров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5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здоровья, </a:t>
                      </a:r>
                      <a:r>
                        <a:rPr sz="1100" spc="9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включая</a:t>
                      </a:r>
                      <a:r>
                        <a:rPr sz="11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диспансерное</a:t>
                      </a:r>
                      <a:r>
                        <a:rPr sz="1100" spc="-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spc="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</a:t>
                      </a:r>
                      <a:r>
                        <a:rPr sz="11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100" b="1" spc="-85" dirty="0">
                          <a:solidFill>
                            <a:srgbClr val="58B17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sz="1100" b="1" spc="-10" dirty="0">
                          <a:solidFill>
                            <a:srgbClr val="58B17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1,4%)</a:t>
                      </a:r>
                      <a:endParaRPr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778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34589C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7780" marB="0">
                    <a:lnL w="19050">
                      <a:solidFill>
                        <a:srgbClr val="4471C4"/>
                      </a:solidFill>
                      <a:prstDash val="solid"/>
                    </a:lnL>
                    <a:lnR w="19050">
                      <a:solidFill>
                        <a:srgbClr val="4471C4"/>
                      </a:solidFill>
                      <a:prstDash val="solid"/>
                    </a:lnR>
                    <a:lnT w="28575">
                      <a:solidFill>
                        <a:srgbClr val="4471C4"/>
                      </a:solidFill>
                      <a:prstDash val="solid"/>
                    </a:lnT>
                    <a:lnB w="28575">
                      <a:solidFill>
                        <a:srgbClr val="4471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299351" y="6156506"/>
            <a:ext cx="11629390" cy="621324"/>
          </a:xfrm>
          <a:prstGeom prst="rect">
            <a:avLst/>
          </a:prstGeom>
          <a:solidFill>
            <a:srgbClr val="D9DFF3"/>
          </a:solidFill>
          <a:ln w="28575">
            <a:solidFill>
              <a:srgbClr val="AF0000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65"/>
              </a:spcBef>
            </a:pP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Средние</a:t>
            </a:r>
            <a:r>
              <a:rPr sz="13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r>
              <a:rPr sz="13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3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единицу</a:t>
            </a:r>
            <a:r>
              <a:rPr sz="13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3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13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3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sz="13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</a:t>
            </a:r>
            <a:r>
              <a:rPr sz="13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</a:t>
            </a:r>
            <a:r>
              <a:rPr sz="13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</a:t>
            </a:r>
            <a:r>
              <a:rPr sz="13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3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</a:t>
            </a:r>
            <a:r>
              <a:rPr sz="13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3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sz="13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855" marR="101600" algn="ctr">
              <a:lnSpc>
                <a:spcPct val="100000"/>
              </a:lnSpc>
            </a:pP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 связанных</a:t>
            </a:r>
            <a:r>
              <a:rPr sz="13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3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врачебных</a:t>
            </a:r>
            <a:r>
              <a:rPr sz="13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(медицинских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3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искусственного</a:t>
            </a:r>
            <a:r>
              <a:rPr sz="13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интеллекта, зарегистрированных</a:t>
            </a:r>
            <a:r>
              <a:rPr sz="13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3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установленном</a:t>
            </a:r>
            <a:r>
              <a:rPr sz="13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порядке)</a:t>
            </a:r>
            <a:r>
              <a:rPr sz="13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</a:t>
            </a:r>
            <a:r>
              <a:rPr sz="13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</a:t>
            </a:r>
            <a:r>
              <a:rPr sz="1300" b="1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ЭКГ,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колоноскопии</a:t>
            </a:r>
            <a:r>
              <a:rPr sz="13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3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</a:t>
            </a:r>
            <a:r>
              <a:rPr sz="13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</a:t>
            </a:r>
            <a:r>
              <a:rPr sz="13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</a:t>
            </a:r>
            <a:r>
              <a:rPr sz="13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3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помощи).</a:t>
            </a:r>
            <a:endParaRPr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9"/>
          <p:cNvSpPr txBox="1"/>
          <p:nvPr/>
        </p:nvSpPr>
        <p:spPr>
          <a:xfrm>
            <a:off x="1605869" y="791190"/>
            <a:ext cx="202864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6660">
              <a:lnSpc>
                <a:spcPct val="100000"/>
              </a:lnSpc>
              <a:spcBef>
                <a:spcPts val="1845"/>
              </a:spcBef>
              <a:tabLst>
                <a:tab pos="5332095" algn="l"/>
              </a:tabLst>
            </a:pPr>
            <a:r>
              <a:rPr sz="3600" b="1" spc="112" baseline="23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НФЗ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ject 9"/>
          <p:cNvSpPr txBox="1"/>
          <p:nvPr/>
        </p:nvSpPr>
        <p:spPr>
          <a:xfrm>
            <a:off x="5360722" y="947136"/>
            <a:ext cx="4729402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6660" algn="ctr">
              <a:lnSpc>
                <a:spcPct val="100000"/>
              </a:lnSpc>
              <a:spcBef>
                <a:spcPts val="1845"/>
              </a:spcBef>
              <a:tabLst>
                <a:tab pos="5332095" algn="l"/>
              </a:tabLst>
            </a:pPr>
            <a:r>
              <a:rPr lang="ru-RU" sz="2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объема МП</a:t>
            </a:r>
            <a:endParaRPr sz="2400" b="1" spc="-1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400" y="832736"/>
            <a:ext cx="11668851" cy="312906"/>
          </a:xfrm>
          <a:prstGeom prst="rect">
            <a:avLst/>
          </a:prstGeom>
          <a:solidFill>
            <a:srgbClr val="58B17B"/>
          </a:solidFill>
        </p:spPr>
        <p:txBody>
          <a:bodyPr vert="horz" wrap="square" lIns="0" tIns="355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sz="18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</a:t>
            </a:r>
            <a:r>
              <a:rPr sz="18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</a:t>
            </a:r>
            <a:r>
              <a:rPr sz="18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объемы </a:t>
            </a:r>
            <a:r>
              <a:rPr sz="1800" b="1" spc="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</a:t>
            </a:r>
            <a:r>
              <a:rPr sz="18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1800" b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2400" y="2622369"/>
            <a:ext cx="3886200" cy="714298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158750" rIns="0" bIns="0" rtlCol="0">
            <a:spAutoFit/>
          </a:bodyPr>
          <a:lstStyle/>
          <a:p>
            <a:pPr marL="386080" marR="380365" indent="-635" algn="ctr">
              <a:lnSpc>
                <a:spcPct val="100000"/>
              </a:lnSpc>
              <a:spcBef>
                <a:spcPts val="1250"/>
              </a:spcBef>
            </a:pP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  <a:r>
              <a:rPr sz="1200" b="1" spc="1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b="1" spc="1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</a:t>
            </a:r>
            <a:r>
              <a:rPr sz="1200" b="1" spc="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телемедицинских</a:t>
            </a:r>
            <a:r>
              <a:rPr sz="1200" b="1" spc="2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  <a:r>
              <a:rPr sz="12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(врач-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</a:t>
            </a:r>
            <a:r>
              <a:rPr sz="1200" b="1" spc="-10" dirty="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2400" y="1200710"/>
            <a:ext cx="3886200" cy="556617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>
              <a:lnSpc>
                <a:spcPct val="100000"/>
              </a:lnSpc>
              <a:spcBef>
                <a:spcPts val="685"/>
              </a:spcBef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6080" marR="359410" indent="34925" algn="ctr">
              <a:lnSpc>
                <a:spcPct val="103299"/>
              </a:lnSpc>
            </a:pPr>
            <a:r>
              <a:rPr sz="1200" b="1" spc="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  <a:r>
              <a:rPr sz="1200" b="1" spc="1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b="1" spc="1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</a:t>
            </a:r>
            <a:r>
              <a:rPr sz="1200" b="1" spc="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телемедицинских</a:t>
            </a:r>
            <a:r>
              <a:rPr sz="1200" b="1" spc="2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  <a:r>
              <a:rPr sz="12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(врач-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94763" y="2673253"/>
            <a:ext cx="3431667" cy="557845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" rIns="0" bIns="0" rtlCol="0">
            <a:spAutoFit/>
          </a:bodyPr>
          <a:lstStyle/>
          <a:p>
            <a:pPr marR="95885" indent="1905" algn="ctr"/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  <a:r>
              <a:rPr sz="1200" b="1" spc="19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200" b="1" spc="2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хроническим</a:t>
            </a:r>
            <a:r>
              <a:rPr sz="1200" b="1" spc="2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вирусным</a:t>
            </a:r>
            <a:r>
              <a:rPr sz="1200" b="1" spc="2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гепатитом</a:t>
            </a:r>
            <a:r>
              <a:rPr sz="1200" b="1" spc="1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(оценка</a:t>
            </a:r>
            <a:r>
              <a:rPr sz="1200" b="1" spc="2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стадии</a:t>
            </a:r>
            <a:r>
              <a:rPr sz="1200" b="1" spc="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фиброза, </a:t>
            </a:r>
            <a:r>
              <a:rPr sz="12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sz="1200" b="1" spc="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генотипа</a:t>
            </a:r>
            <a:r>
              <a:rPr sz="1200" b="1" spc="1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ВГС)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371600" y="94510"/>
            <a:ext cx="9603275" cy="721351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3810" marR="5080" algn="ctr">
              <a:lnSpc>
                <a:spcPts val="2590"/>
              </a:lnSpc>
              <a:spcBef>
                <a:spcPts val="425"/>
              </a:spcBef>
            </a:pP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Новеллы</a:t>
            </a:r>
            <a:r>
              <a:rPr sz="20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2000" b="1" spc="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spc="6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амбулаторных </a:t>
            </a:r>
            <a:r>
              <a:rPr sz="2000" b="1" spc="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sz="20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-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</a:t>
            </a:r>
            <a:r>
              <a:rPr sz="2000" b="1" spc="-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94763" y="1178488"/>
            <a:ext cx="3414521" cy="620041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65404" rIns="0" bIns="0" rtlCol="0">
            <a:spAutoFit/>
          </a:bodyPr>
          <a:lstStyle/>
          <a:p>
            <a:pPr marR="177800" indent="-635" algn="ctr"/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неинвазивное</a:t>
            </a:r>
            <a:r>
              <a:rPr sz="1200" b="1" spc="4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пренатальное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  <a:r>
              <a:rPr sz="1200" b="1" spc="2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(определение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внеклеточной</a:t>
            </a:r>
            <a:r>
              <a:rPr sz="1200" b="1" spc="1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ДНК</a:t>
            </a:r>
            <a:r>
              <a:rPr sz="1200" b="1" spc="1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плода</a:t>
            </a:r>
            <a:r>
              <a:rPr sz="1200" b="1" spc="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200" b="1" spc="10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крови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60127" y="4023765"/>
            <a:ext cx="3433285" cy="430887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6985" rIns="0" bIns="0" rtlCol="0">
            <a:spAutoFit/>
          </a:bodyPr>
          <a:lstStyle/>
          <a:p>
            <a:pPr marL="112395" marR="104775" algn="ctr">
              <a:lnSpc>
                <a:spcPct val="120000"/>
              </a:lnSpc>
              <a:spcBef>
                <a:spcPts val="55"/>
              </a:spcBef>
            </a:pPr>
            <a:r>
              <a:rPr sz="12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sz="1200" b="1" spc="1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РНК</a:t>
            </a:r>
            <a:r>
              <a:rPr sz="1200" b="1" spc="1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вируса</a:t>
            </a:r>
            <a:r>
              <a:rPr sz="1200" b="1" spc="1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гепатита</a:t>
            </a:r>
            <a:r>
              <a:rPr sz="1200" b="1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(Hepatitis</a:t>
            </a:r>
            <a:r>
              <a:rPr sz="12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sz="1200" b="1" spc="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virus)</a:t>
            </a:r>
            <a:r>
              <a:rPr sz="12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крови</a:t>
            </a:r>
            <a:r>
              <a:rPr sz="1200" b="1" spc="8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</a:t>
            </a:r>
            <a:r>
              <a:rPr sz="1200" b="1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ПЦР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2400" y="1872593"/>
            <a:ext cx="364333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11 769 179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</a:t>
            </a:r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379,9 руб.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74899" y="4295891"/>
            <a:ext cx="338457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4 457 923 консультаций</a:t>
            </a:r>
          </a:p>
          <a:p>
            <a:pPr marL="12700"/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336,3 руб.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386421" y="3333148"/>
            <a:ext cx="341408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объема: 90 695 исследований</a:t>
            </a:r>
          </a:p>
          <a:p>
            <a:pPr marL="12700"/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1 954,2 руб.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418382" y="1877240"/>
            <a:ext cx="3393567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94 440 исследований</a:t>
            </a:r>
          </a:p>
          <a:p>
            <a:pPr marL="12700">
              <a:lnSpc>
                <a:spcPct val="100000"/>
              </a:lnSpc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14 501,5 руб.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360127" y="4537449"/>
            <a:ext cx="3361433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объема: </a:t>
            </a:r>
            <a:endParaRPr lang="ru-RU" sz="1200" b="1" i="1" spc="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181 048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</a:t>
            </a:r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1 102,3 руб.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416606" y="1157163"/>
            <a:ext cx="3622994" cy="600164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174625" rIns="0" bIns="0" rtlCol="0">
            <a:spAutoFit/>
          </a:bodyPr>
          <a:lstStyle/>
          <a:p>
            <a:pPr marL="203835" marR="194945" indent="-1270" algn="ctr">
              <a:lnSpc>
                <a:spcPct val="120100"/>
              </a:lnSpc>
              <a:spcBef>
                <a:spcPts val="1375"/>
              </a:spcBef>
            </a:pP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дистанционный</a:t>
            </a:r>
            <a:r>
              <a:rPr sz="1200" b="1" spc="1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</a:t>
            </a:r>
            <a:r>
              <a:rPr sz="12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состоянием</a:t>
            </a:r>
            <a:r>
              <a:rPr sz="1200" b="1" spc="1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1200" b="1" spc="1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200" b="1" spc="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сахарным</a:t>
            </a:r>
            <a:r>
              <a:rPr sz="1200" b="1" spc="2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диабетом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445477" y="1836354"/>
            <a:ext cx="359412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объема: 141 492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комплексных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i="1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посещений</a:t>
            </a:r>
            <a:r>
              <a:rPr lang="ru-RU"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3 651,7 руб.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8457743" y="2504174"/>
            <a:ext cx="3393362" cy="805733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158750" rIns="0" bIns="0" rtlCol="0">
            <a:spAutoFit/>
          </a:bodyPr>
          <a:lstStyle/>
          <a:p>
            <a:pPr marL="203835" marR="194310" indent="-1270" algn="ctr">
              <a:lnSpc>
                <a:spcPct val="120000"/>
              </a:lnSpc>
              <a:spcBef>
                <a:spcPts val="1250"/>
              </a:spcBef>
            </a:pP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дистанционный</a:t>
            </a:r>
            <a:r>
              <a:rPr sz="1200" b="1" spc="1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</a:t>
            </a:r>
            <a:r>
              <a:rPr sz="12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состоянием</a:t>
            </a:r>
            <a:r>
              <a:rPr sz="1200" b="1" spc="1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1200" b="1" spc="1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200" b="1" spc="2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200" b="1" spc="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spc="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sz="1200" b="1" spc="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артериальной</a:t>
            </a:r>
            <a:r>
              <a:rPr sz="1200" b="1" spc="2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гипертензией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457743" y="3372307"/>
            <a:ext cx="340487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объема: </a:t>
            </a:r>
            <a:endParaRPr lang="ru-RU" sz="1200" b="1" i="1" spc="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2 492 973 комплексных посещений</a:t>
            </a:r>
          </a:p>
          <a:p>
            <a:pPr marL="12700"/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964,0 руб.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431319" y="4145171"/>
            <a:ext cx="3393363" cy="539507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22225" rIns="0" bIns="0" rtlCol="0">
            <a:spAutoFit/>
          </a:bodyPr>
          <a:lstStyle/>
          <a:p>
            <a:pPr marL="496570" marR="341630" indent="-145415">
              <a:lnSpc>
                <a:spcPct val="120000"/>
              </a:lnSpc>
              <a:spcBef>
                <a:spcPts val="175"/>
              </a:spcBef>
            </a:pP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вакцинация</a:t>
            </a:r>
            <a:r>
              <a:rPr sz="1400" b="1" spc="2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400" b="1" spc="1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профилактики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пневмококковых</a:t>
            </a:r>
            <a:r>
              <a:rPr sz="1400" b="1" spc="3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инфекций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451887" y="5421098"/>
            <a:ext cx="324739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объема: 3 160 988 посещений</a:t>
            </a:r>
          </a:p>
          <a:p>
            <a:pPr marL="12700">
              <a:lnSpc>
                <a:spcPct val="100000"/>
              </a:lnSpc>
            </a:pPr>
            <a:r>
              <a:rPr sz="1200" b="1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НФЗ: 2 346,3 руб.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85690" y="3471414"/>
            <a:ext cx="3383183" cy="666208"/>
          </a:xfrm>
          <a:prstGeom prst="rect">
            <a:avLst/>
          </a:prstGeom>
          <a:solidFill>
            <a:srgbClr val="D5DCE4"/>
          </a:solidFill>
          <a:ln>
            <a:solidFill>
              <a:schemeClr val="accent1"/>
            </a:solidFill>
          </a:ln>
        </p:spPr>
        <p:txBody>
          <a:bodyPr vert="horz" wrap="square" lIns="0" tIns="111125" rIns="0" bIns="0" rtlCol="0">
            <a:spAutoFit/>
          </a:bodyPr>
          <a:lstStyle/>
          <a:p>
            <a:pPr marL="129539" marR="122555" indent="-1905" algn="ctr">
              <a:lnSpc>
                <a:spcPct val="100000"/>
              </a:lnSpc>
              <a:spcBef>
                <a:spcPts val="875"/>
              </a:spcBef>
            </a:pPr>
            <a:r>
              <a:rPr sz="1200" b="1" spc="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маломобильным</a:t>
            </a:r>
            <a:r>
              <a:rPr sz="1200" b="1" spc="2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гражданам, </a:t>
            </a:r>
            <a:r>
              <a:rPr sz="1200" b="1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</a:t>
            </a:r>
            <a:r>
              <a:rPr sz="1200" b="1" spc="17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</a:t>
            </a:r>
            <a:r>
              <a:rPr sz="1200" b="1" spc="2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ограничения, </a:t>
            </a:r>
            <a:r>
              <a:rPr sz="12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200" b="1" spc="1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1200" b="1" spc="1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жителям</a:t>
            </a:r>
            <a:r>
              <a:rPr sz="1200" b="1" spc="1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отдаленных</a:t>
            </a:r>
            <a:r>
              <a:rPr sz="1200" b="1" spc="17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малонаселенных</a:t>
            </a:r>
            <a:r>
              <a:rPr sz="1200" b="1" spc="31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451887" y="4784866"/>
            <a:ext cx="3375552" cy="536044"/>
          </a:xfrm>
          <a:prstGeom prst="rect">
            <a:avLst/>
          </a:prstGeom>
          <a:solidFill>
            <a:srgbClr val="D5DCE4"/>
          </a:solidFill>
          <a:ln w="12700">
            <a:solidFill>
              <a:srgbClr val="1F3863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133985" marR="125095" indent="-635" algn="ctr">
              <a:lnSpc>
                <a:spcPct val="100000"/>
              </a:lnSpc>
              <a:spcBef>
                <a:spcPts val="220"/>
              </a:spcBef>
            </a:pP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лицам</a:t>
            </a:r>
            <a:r>
              <a:rPr sz="1100" b="1" spc="1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</a:t>
            </a:r>
            <a:r>
              <a:rPr sz="1100" b="1" spc="114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r>
            <a:r>
              <a:rPr sz="1100" b="1" spc="9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лет,</a:t>
            </a:r>
            <a:r>
              <a:rPr sz="1100" b="1" spc="10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</a:t>
            </a:r>
            <a:r>
              <a:rPr sz="1100" b="1" spc="114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spc="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sz="1100" b="1" spc="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</a:t>
            </a:r>
            <a:r>
              <a:rPr sz="1100" b="1" spc="-2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sz="1100" b="1" spc="-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spc="-1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хронических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неинфекционных</a:t>
            </a:r>
            <a:r>
              <a:rPr sz="1100" b="1" spc="35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 err="1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  <a:r>
              <a:rPr sz="1100" b="1" spc="34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spc="-30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100" b="1" spc="26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100" b="1" spc="-30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sz="1100" b="1" spc="-4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spc="-2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1262" y="51276"/>
            <a:ext cx="10795000" cy="613951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algn="ctr">
              <a:lnSpc>
                <a:spcPts val="2160"/>
              </a:lnSpc>
              <a:spcBef>
                <a:spcPts val="375"/>
              </a:spcBef>
            </a:pPr>
            <a:r>
              <a:rPr sz="2000" b="1" spc="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Дистанционный</a:t>
            </a:r>
            <a:r>
              <a:rPr sz="20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0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состоянием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6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20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2000" b="1" spc="1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сахарным </a:t>
            </a: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диабетом</a:t>
            </a: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11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артериальной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гипертензией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8079" y="989713"/>
            <a:ext cx="10242550" cy="377026"/>
          </a:xfrm>
          <a:prstGeom prst="rect">
            <a:avLst/>
          </a:prstGeom>
          <a:solidFill>
            <a:srgbClr val="FFF1CC"/>
          </a:solidFill>
        </p:spPr>
        <p:txBody>
          <a:bodyPr vert="horz" wrap="square" lIns="0" tIns="7620" rIns="0" bIns="0" rtlCol="0">
            <a:spAutoFit/>
          </a:bodyPr>
          <a:lstStyle/>
          <a:p>
            <a:pPr marL="1240790" marR="1231265" indent="20955">
              <a:lnSpc>
                <a:spcPct val="100000"/>
              </a:lnSpc>
              <a:spcBef>
                <a:spcPts val="60"/>
              </a:spcBef>
            </a:pP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sz="1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r>
              <a:rPr sz="1200" b="1" u="sng" spc="-7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spc="-4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уникальных</a:t>
            </a:r>
            <a:r>
              <a:rPr sz="1200" b="1" u="sng" spc="-6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sz="12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1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населения,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состоявших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</a:t>
            </a:r>
            <a:r>
              <a:rPr sz="1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sz="1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пациента,</a:t>
            </a:r>
            <a:r>
              <a:rPr sz="12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состоящего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ДС,</a:t>
            </a:r>
            <a:r>
              <a:rPr sz="12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u="sng" spc="-3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расчете</a:t>
            </a:r>
            <a:r>
              <a:rPr sz="1200" b="1" u="sng" spc="-7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b="1" u="sng" spc="-6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u="sng" spc="-2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3369" y="3861434"/>
            <a:ext cx="11305540" cy="225062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95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5"/>
              </a:spcBef>
            </a:pP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400" b="1" spc="1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оплате</a:t>
            </a:r>
            <a:r>
              <a:rPr sz="1400" b="1" spc="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z="1400" b="1" spc="1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sz="1400" b="1" spc="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</a:t>
            </a:r>
            <a:r>
              <a:rPr sz="1400" b="1" spc="15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sz="14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соблюдаться</a:t>
            </a:r>
            <a:r>
              <a:rPr sz="1400" b="1" spc="1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1400" b="1" spc="1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328279" y="1628775"/>
            <a:ext cx="1834514" cy="204470"/>
          </a:xfrm>
          <a:custGeom>
            <a:avLst/>
            <a:gdLst/>
            <a:ahLst/>
            <a:cxnLst/>
            <a:rect l="l" t="t" r="r" b="b"/>
            <a:pathLst>
              <a:path w="1834515" h="204469">
                <a:moveTo>
                  <a:pt x="1799971" y="0"/>
                </a:moveTo>
                <a:lnTo>
                  <a:pt x="34036" y="0"/>
                </a:lnTo>
                <a:lnTo>
                  <a:pt x="20788" y="2676"/>
                </a:lnTo>
                <a:lnTo>
                  <a:pt x="9969" y="9985"/>
                </a:lnTo>
                <a:lnTo>
                  <a:pt x="2674" y="20841"/>
                </a:lnTo>
                <a:lnTo>
                  <a:pt x="0" y="34162"/>
                </a:lnTo>
                <a:lnTo>
                  <a:pt x="0" y="170434"/>
                </a:lnTo>
                <a:lnTo>
                  <a:pt x="2674" y="183681"/>
                </a:lnTo>
                <a:lnTo>
                  <a:pt x="9969" y="194500"/>
                </a:lnTo>
                <a:lnTo>
                  <a:pt x="20788" y="201795"/>
                </a:lnTo>
                <a:lnTo>
                  <a:pt x="34036" y="204470"/>
                </a:lnTo>
                <a:lnTo>
                  <a:pt x="1799971" y="204470"/>
                </a:lnTo>
                <a:lnTo>
                  <a:pt x="1813218" y="201795"/>
                </a:lnTo>
                <a:lnTo>
                  <a:pt x="1824037" y="194500"/>
                </a:lnTo>
                <a:lnTo>
                  <a:pt x="1831332" y="183681"/>
                </a:lnTo>
                <a:lnTo>
                  <a:pt x="1834006" y="170434"/>
                </a:lnTo>
                <a:lnTo>
                  <a:pt x="1834006" y="34162"/>
                </a:lnTo>
                <a:lnTo>
                  <a:pt x="1831332" y="20841"/>
                </a:lnTo>
                <a:lnTo>
                  <a:pt x="1824037" y="9985"/>
                </a:lnTo>
                <a:lnTo>
                  <a:pt x="1813218" y="2676"/>
                </a:lnTo>
                <a:lnTo>
                  <a:pt x="1799971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669273" y="1617675"/>
            <a:ext cx="11544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Сахарный</a:t>
            </a:r>
            <a:r>
              <a:rPr sz="1200" spc="-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диабет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305677" y="1899666"/>
            <a:ext cx="5557520" cy="986155"/>
            <a:chOff x="6305677" y="1899666"/>
            <a:chExt cx="5557520" cy="986155"/>
          </a:xfrm>
        </p:grpSpPr>
        <p:sp>
          <p:nvSpPr>
            <p:cNvPr id="9" name="object 9"/>
            <p:cNvSpPr/>
            <p:nvPr/>
          </p:nvSpPr>
          <p:spPr>
            <a:xfrm>
              <a:off x="6312027" y="1906016"/>
              <a:ext cx="5544820" cy="973455"/>
            </a:xfrm>
            <a:custGeom>
              <a:avLst/>
              <a:gdLst/>
              <a:ahLst/>
              <a:cxnLst/>
              <a:rect l="l" t="t" r="r" b="b"/>
              <a:pathLst>
                <a:path w="5544820" h="973455">
                  <a:moveTo>
                    <a:pt x="5382387" y="0"/>
                  </a:moveTo>
                  <a:lnTo>
                    <a:pt x="162178" y="0"/>
                  </a:lnTo>
                  <a:lnTo>
                    <a:pt x="119077" y="5786"/>
                  </a:lnTo>
                  <a:lnTo>
                    <a:pt x="80339" y="22116"/>
                  </a:lnTo>
                  <a:lnTo>
                    <a:pt x="47513" y="47450"/>
                  </a:lnTo>
                  <a:lnTo>
                    <a:pt x="22149" y="80245"/>
                  </a:lnTo>
                  <a:lnTo>
                    <a:pt x="5795" y="118959"/>
                  </a:lnTo>
                  <a:lnTo>
                    <a:pt x="0" y="162051"/>
                  </a:lnTo>
                  <a:lnTo>
                    <a:pt x="0" y="810768"/>
                  </a:lnTo>
                  <a:lnTo>
                    <a:pt x="5795" y="853869"/>
                  </a:lnTo>
                  <a:lnTo>
                    <a:pt x="22149" y="892607"/>
                  </a:lnTo>
                  <a:lnTo>
                    <a:pt x="47513" y="925433"/>
                  </a:lnTo>
                  <a:lnTo>
                    <a:pt x="80339" y="950797"/>
                  </a:lnTo>
                  <a:lnTo>
                    <a:pt x="119077" y="967151"/>
                  </a:lnTo>
                  <a:lnTo>
                    <a:pt x="162178" y="972947"/>
                  </a:lnTo>
                  <a:lnTo>
                    <a:pt x="5382387" y="972947"/>
                  </a:lnTo>
                  <a:lnTo>
                    <a:pt x="5425532" y="967151"/>
                  </a:lnTo>
                  <a:lnTo>
                    <a:pt x="5464283" y="950797"/>
                  </a:lnTo>
                  <a:lnTo>
                    <a:pt x="5497099" y="925433"/>
                  </a:lnTo>
                  <a:lnTo>
                    <a:pt x="5522444" y="892607"/>
                  </a:lnTo>
                  <a:lnTo>
                    <a:pt x="5538779" y="853869"/>
                  </a:lnTo>
                  <a:lnTo>
                    <a:pt x="5544566" y="810768"/>
                  </a:lnTo>
                  <a:lnTo>
                    <a:pt x="5544566" y="162051"/>
                  </a:lnTo>
                  <a:lnTo>
                    <a:pt x="5538779" y="118959"/>
                  </a:lnTo>
                  <a:lnTo>
                    <a:pt x="5522444" y="80245"/>
                  </a:lnTo>
                  <a:lnTo>
                    <a:pt x="5497099" y="47450"/>
                  </a:lnTo>
                  <a:lnTo>
                    <a:pt x="5464283" y="22116"/>
                  </a:lnTo>
                  <a:lnTo>
                    <a:pt x="5425532" y="5786"/>
                  </a:lnTo>
                  <a:lnTo>
                    <a:pt x="5382387" y="0"/>
                  </a:lnTo>
                  <a:close/>
                </a:path>
              </a:pathLst>
            </a:custGeom>
            <a:solidFill>
              <a:srgbClr val="CFD4EA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312027" y="1906016"/>
              <a:ext cx="5544820" cy="973455"/>
            </a:xfrm>
            <a:custGeom>
              <a:avLst/>
              <a:gdLst/>
              <a:ahLst/>
              <a:cxnLst/>
              <a:rect l="l" t="t" r="r" b="b"/>
              <a:pathLst>
                <a:path w="5544820" h="973455">
                  <a:moveTo>
                    <a:pt x="0" y="162051"/>
                  </a:moveTo>
                  <a:lnTo>
                    <a:pt x="5795" y="118959"/>
                  </a:lnTo>
                  <a:lnTo>
                    <a:pt x="22149" y="80245"/>
                  </a:lnTo>
                  <a:lnTo>
                    <a:pt x="47513" y="47450"/>
                  </a:lnTo>
                  <a:lnTo>
                    <a:pt x="80339" y="22116"/>
                  </a:lnTo>
                  <a:lnTo>
                    <a:pt x="119077" y="5786"/>
                  </a:lnTo>
                  <a:lnTo>
                    <a:pt x="162178" y="0"/>
                  </a:lnTo>
                  <a:lnTo>
                    <a:pt x="5382387" y="0"/>
                  </a:lnTo>
                  <a:lnTo>
                    <a:pt x="5425532" y="5786"/>
                  </a:lnTo>
                  <a:lnTo>
                    <a:pt x="5464283" y="22116"/>
                  </a:lnTo>
                  <a:lnTo>
                    <a:pt x="5497099" y="47450"/>
                  </a:lnTo>
                  <a:lnTo>
                    <a:pt x="5522444" y="80245"/>
                  </a:lnTo>
                  <a:lnTo>
                    <a:pt x="5538779" y="118959"/>
                  </a:lnTo>
                  <a:lnTo>
                    <a:pt x="5544566" y="162051"/>
                  </a:lnTo>
                  <a:lnTo>
                    <a:pt x="5544566" y="810768"/>
                  </a:lnTo>
                  <a:lnTo>
                    <a:pt x="5538779" y="853869"/>
                  </a:lnTo>
                  <a:lnTo>
                    <a:pt x="5522444" y="892607"/>
                  </a:lnTo>
                  <a:lnTo>
                    <a:pt x="5497099" y="925433"/>
                  </a:lnTo>
                  <a:lnTo>
                    <a:pt x="5464283" y="950797"/>
                  </a:lnTo>
                  <a:lnTo>
                    <a:pt x="5425532" y="967151"/>
                  </a:lnTo>
                  <a:lnTo>
                    <a:pt x="5382387" y="972947"/>
                  </a:lnTo>
                  <a:lnTo>
                    <a:pt x="162178" y="972947"/>
                  </a:lnTo>
                  <a:lnTo>
                    <a:pt x="119077" y="967151"/>
                  </a:lnTo>
                  <a:lnTo>
                    <a:pt x="80339" y="950797"/>
                  </a:lnTo>
                  <a:lnTo>
                    <a:pt x="47513" y="925433"/>
                  </a:lnTo>
                  <a:lnTo>
                    <a:pt x="22149" y="892607"/>
                  </a:lnTo>
                  <a:lnTo>
                    <a:pt x="5795" y="853869"/>
                  </a:lnTo>
                  <a:lnTo>
                    <a:pt x="0" y="810768"/>
                  </a:lnTo>
                  <a:lnTo>
                    <a:pt x="0" y="162051"/>
                  </a:lnTo>
                  <a:close/>
                </a:path>
              </a:pathLst>
            </a:custGeom>
            <a:grpFill/>
            <a:ln w="12700">
              <a:solidFill>
                <a:srgbClr val="CFD4E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380226" y="1884045"/>
            <a:ext cx="5366385" cy="10137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935" indent="-102235">
              <a:lnSpc>
                <a:spcPts val="1290"/>
              </a:lnSpc>
              <a:spcBef>
                <a:spcPts val="105"/>
              </a:spcBef>
              <a:buAutoNum type="arabicPlain"/>
              <a:tabLst>
                <a:tab pos="114935" algn="l"/>
              </a:tabLst>
            </a:pP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</a:t>
            </a:r>
            <a:r>
              <a:rPr sz="11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СД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типа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(коды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МКБ-10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E10.2-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E10.9),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</a:t>
            </a:r>
            <a:r>
              <a:rPr sz="11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715">
              <a:lnSpc>
                <a:spcPts val="1250"/>
              </a:lnSpc>
              <a:spcBef>
                <a:spcPts val="65"/>
              </a:spcBef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диспансерном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наблюдении</a:t>
            </a:r>
            <a:r>
              <a:rPr sz="11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имеющие</a:t>
            </a:r>
            <a:r>
              <a:rPr sz="11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гликированного</a:t>
            </a:r>
            <a:r>
              <a:rPr sz="11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гемоглобина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7,0%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(декомпенсация)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935" indent="-102235">
              <a:lnSpc>
                <a:spcPts val="1190"/>
              </a:lnSpc>
              <a:buAutoNum type="arabicPlain" startAt="2"/>
              <a:tabLst>
                <a:tab pos="114935" algn="l"/>
              </a:tabLst>
            </a:pP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</a:t>
            </a:r>
            <a:r>
              <a:rPr sz="11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СД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типа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(коды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МКБ-10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E11.2-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E11.9),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</a:t>
            </a:r>
            <a:r>
              <a:rPr sz="11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1255"/>
              </a:lnSpc>
            </a:pP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диспансерном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наблюдении</a:t>
            </a:r>
            <a:r>
              <a:rPr sz="11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1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</a:t>
            </a:r>
            <a:r>
              <a:rPr sz="11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гликированного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гемоглобина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1290"/>
              </a:lnSpc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sz="11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7,0%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(декомпенсация)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029714" y="1628775"/>
            <a:ext cx="1834514" cy="204470"/>
          </a:xfrm>
          <a:custGeom>
            <a:avLst/>
            <a:gdLst/>
            <a:ahLst/>
            <a:cxnLst/>
            <a:rect l="l" t="t" r="r" b="b"/>
            <a:pathLst>
              <a:path w="1834514" h="204469">
                <a:moveTo>
                  <a:pt x="1799971" y="0"/>
                </a:moveTo>
                <a:lnTo>
                  <a:pt x="34036" y="0"/>
                </a:lnTo>
                <a:lnTo>
                  <a:pt x="20788" y="2676"/>
                </a:lnTo>
                <a:lnTo>
                  <a:pt x="9969" y="9985"/>
                </a:lnTo>
                <a:lnTo>
                  <a:pt x="2674" y="20841"/>
                </a:lnTo>
                <a:lnTo>
                  <a:pt x="0" y="34162"/>
                </a:lnTo>
                <a:lnTo>
                  <a:pt x="0" y="170434"/>
                </a:lnTo>
                <a:lnTo>
                  <a:pt x="2674" y="183681"/>
                </a:lnTo>
                <a:lnTo>
                  <a:pt x="9969" y="194500"/>
                </a:lnTo>
                <a:lnTo>
                  <a:pt x="20788" y="201795"/>
                </a:lnTo>
                <a:lnTo>
                  <a:pt x="34036" y="204470"/>
                </a:lnTo>
                <a:lnTo>
                  <a:pt x="1799971" y="204470"/>
                </a:lnTo>
                <a:lnTo>
                  <a:pt x="1813218" y="201795"/>
                </a:lnTo>
                <a:lnTo>
                  <a:pt x="1824037" y="194500"/>
                </a:lnTo>
                <a:lnTo>
                  <a:pt x="1831332" y="183681"/>
                </a:lnTo>
                <a:lnTo>
                  <a:pt x="1834007" y="170434"/>
                </a:lnTo>
                <a:lnTo>
                  <a:pt x="1834007" y="34162"/>
                </a:lnTo>
                <a:lnTo>
                  <a:pt x="1831332" y="20841"/>
                </a:lnTo>
                <a:lnTo>
                  <a:pt x="1824037" y="9985"/>
                </a:lnTo>
                <a:lnTo>
                  <a:pt x="1813218" y="2676"/>
                </a:lnTo>
                <a:lnTo>
                  <a:pt x="1799971" y="0"/>
                </a:lnTo>
                <a:close/>
              </a:path>
            </a:pathLst>
          </a:custGeom>
          <a:solidFill>
            <a:srgbClr val="2C4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029207" y="1608345"/>
            <a:ext cx="17780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Артериальная</a:t>
            </a:r>
            <a:r>
              <a:rPr sz="1200" spc="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гипертензия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29006" y="1899666"/>
            <a:ext cx="5557520" cy="986155"/>
            <a:chOff x="329006" y="1899666"/>
            <a:chExt cx="5557520" cy="986155"/>
          </a:xfrm>
        </p:grpSpPr>
        <p:sp>
          <p:nvSpPr>
            <p:cNvPr id="15" name="object 15"/>
            <p:cNvSpPr/>
            <p:nvPr/>
          </p:nvSpPr>
          <p:spPr>
            <a:xfrm>
              <a:off x="335356" y="1906016"/>
              <a:ext cx="5544820" cy="973455"/>
            </a:xfrm>
            <a:custGeom>
              <a:avLst/>
              <a:gdLst/>
              <a:ahLst/>
              <a:cxnLst/>
              <a:rect l="l" t="t" r="r" b="b"/>
              <a:pathLst>
                <a:path w="5544820" h="973455">
                  <a:moveTo>
                    <a:pt x="5382437" y="0"/>
                  </a:moveTo>
                  <a:lnTo>
                    <a:pt x="162166" y="0"/>
                  </a:lnTo>
                  <a:lnTo>
                    <a:pt x="119056" y="5786"/>
                  </a:lnTo>
                  <a:lnTo>
                    <a:pt x="80318" y="22116"/>
                  </a:lnTo>
                  <a:lnTo>
                    <a:pt x="47498" y="47450"/>
                  </a:lnTo>
                  <a:lnTo>
                    <a:pt x="22140" y="80245"/>
                  </a:lnTo>
                  <a:lnTo>
                    <a:pt x="5792" y="118959"/>
                  </a:lnTo>
                  <a:lnTo>
                    <a:pt x="0" y="162051"/>
                  </a:lnTo>
                  <a:lnTo>
                    <a:pt x="0" y="810768"/>
                  </a:lnTo>
                  <a:lnTo>
                    <a:pt x="5792" y="853869"/>
                  </a:lnTo>
                  <a:lnTo>
                    <a:pt x="22140" y="892607"/>
                  </a:lnTo>
                  <a:lnTo>
                    <a:pt x="47498" y="925433"/>
                  </a:lnTo>
                  <a:lnTo>
                    <a:pt x="80318" y="950797"/>
                  </a:lnTo>
                  <a:lnTo>
                    <a:pt x="119056" y="967151"/>
                  </a:lnTo>
                  <a:lnTo>
                    <a:pt x="162166" y="972947"/>
                  </a:lnTo>
                  <a:lnTo>
                    <a:pt x="5382437" y="972947"/>
                  </a:lnTo>
                  <a:lnTo>
                    <a:pt x="5425539" y="967151"/>
                  </a:lnTo>
                  <a:lnTo>
                    <a:pt x="5464277" y="950797"/>
                  </a:lnTo>
                  <a:lnTo>
                    <a:pt x="5497102" y="925433"/>
                  </a:lnTo>
                  <a:lnTo>
                    <a:pt x="5522467" y="892607"/>
                  </a:lnTo>
                  <a:lnTo>
                    <a:pt x="5538821" y="853869"/>
                  </a:lnTo>
                  <a:lnTo>
                    <a:pt x="5544616" y="810768"/>
                  </a:lnTo>
                  <a:lnTo>
                    <a:pt x="5544616" y="162051"/>
                  </a:lnTo>
                  <a:lnTo>
                    <a:pt x="5538821" y="118959"/>
                  </a:lnTo>
                  <a:lnTo>
                    <a:pt x="5522467" y="80245"/>
                  </a:lnTo>
                  <a:lnTo>
                    <a:pt x="5497102" y="47450"/>
                  </a:lnTo>
                  <a:lnTo>
                    <a:pt x="5464277" y="22116"/>
                  </a:lnTo>
                  <a:lnTo>
                    <a:pt x="5425539" y="5786"/>
                  </a:lnTo>
                  <a:lnTo>
                    <a:pt x="5382437" y="0"/>
                  </a:lnTo>
                  <a:close/>
                </a:path>
              </a:pathLst>
            </a:custGeom>
            <a:solidFill>
              <a:srgbClr val="CFD4EA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35356" y="1906016"/>
              <a:ext cx="5544820" cy="973455"/>
            </a:xfrm>
            <a:custGeom>
              <a:avLst/>
              <a:gdLst/>
              <a:ahLst/>
              <a:cxnLst/>
              <a:rect l="l" t="t" r="r" b="b"/>
              <a:pathLst>
                <a:path w="5544820" h="973455">
                  <a:moveTo>
                    <a:pt x="0" y="162051"/>
                  </a:moveTo>
                  <a:lnTo>
                    <a:pt x="5792" y="118959"/>
                  </a:lnTo>
                  <a:lnTo>
                    <a:pt x="22140" y="80245"/>
                  </a:lnTo>
                  <a:lnTo>
                    <a:pt x="47498" y="47450"/>
                  </a:lnTo>
                  <a:lnTo>
                    <a:pt x="80318" y="22116"/>
                  </a:lnTo>
                  <a:lnTo>
                    <a:pt x="119056" y="5786"/>
                  </a:lnTo>
                  <a:lnTo>
                    <a:pt x="162166" y="0"/>
                  </a:lnTo>
                  <a:lnTo>
                    <a:pt x="5382437" y="0"/>
                  </a:lnTo>
                  <a:lnTo>
                    <a:pt x="5425539" y="5786"/>
                  </a:lnTo>
                  <a:lnTo>
                    <a:pt x="5464277" y="22116"/>
                  </a:lnTo>
                  <a:lnTo>
                    <a:pt x="5497102" y="47450"/>
                  </a:lnTo>
                  <a:lnTo>
                    <a:pt x="5522467" y="80245"/>
                  </a:lnTo>
                  <a:lnTo>
                    <a:pt x="5538821" y="118959"/>
                  </a:lnTo>
                  <a:lnTo>
                    <a:pt x="5544616" y="162051"/>
                  </a:lnTo>
                  <a:lnTo>
                    <a:pt x="5544616" y="810768"/>
                  </a:lnTo>
                  <a:lnTo>
                    <a:pt x="5538821" y="853869"/>
                  </a:lnTo>
                  <a:lnTo>
                    <a:pt x="5522467" y="892607"/>
                  </a:lnTo>
                  <a:lnTo>
                    <a:pt x="5497102" y="925433"/>
                  </a:lnTo>
                  <a:lnTo>
                    <a:pt x="5464277" y="950797"/>
                  </a:lnTo>
                  <a:lnTo>
                    <a:pt x="5425539" y="967151"/>
                  </a:lnTo>
                  <a:lnTo>
                    <a:pt x="5382437" y="972947"/>
                  </a:lnTo>
                  <a:lnTo>
                    <a:pt x="162166" y="972947"/>
                  </a:lnTo>
                  <a:lnTo>
                    <a:pt x="119056" y="967151"/>
                  </a:lnTo>
                  <a:lnTo>
                    <a:pt x="80318" y="950797"/>
                  </a:lnTo>
                  <a:lnTo>
                    <a:pt x="47498" y="925433"/>
                  </a:lnTo>
                  <a:lnTo>
                    <a:pt x="22140" y="892607"/>
                  </a:lnTo>
                  <a:lnTo>
                    <a:pt x="5792" y="853869"/>
                  </a:lnTo>
                  <a:lnTo>
                    <a:pt x="0" y="810768"/>
                  </a:lnTo>
                  <a:lnTo>
                    <a:pt x="0" y="162051"/>
                  </a:lnTo>
                  <a:close/>
                </a:path>
              </a:pathLst>
            </a:custGeom>
            <a:grpFill/>
            <a:ln w="12699">
              <a:solidFill>
                <a:srgbClr val="CFD4E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02742" y="1963674"/>
            <a:ext cx="5267325" cy="84702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290"/>
              </a:lnSpc>
              <a:spcBef>
                <a:spcPts val="105"/>
              </a:spcBef>
            </a:pP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пациенты,</a:t>
            </a:r>
            <a:r>
              <a:rPr sz="1100" b="1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11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sz="11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одновременное</a:t>
            </a:r>
            <a:r>
              <a:rPr sz="11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выполнены</a:t>
            </a:r>
            <a:r>
              <a:rPr sz="11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sz="11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0495" indent="-137795">
              <a:lnSpc>
                <a:spcPts val="1255"/>
              </a:lnSpc>
              <a:buAutoNum type="arabicPeriod"/>
              <a:tabLst>
                <a:tab pos="150495" algn="l"/>
              </a:tabLst>
            </a:pP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sz="11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1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коду</a:t>
            </a:r>
            <a:r>
              <a:rPr sz="11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МКБ</a:t>
            </a:r>
            <a:r>
              <a:rPr sz="11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I10-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I13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indent="137795">
              <a:lnSpc>
                <a:spcPts val="1260"/>
              </a:lnSpc>
              <a:spcBef>
                <a:spcPts val="55"/>
              </a:spcBef>
              <a:buAutoNum type="arabicPeriod"/>
              <a:tabLst>
                <a:tab pos="150495" algn="l"/>
              </a:tabLst>
            </a:pP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Неконтролируемая</a:t>
            </a:r>
            <a:r>
              <a:rPr sz="11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</a:t>
            </a:r>
            <a:r>
              <a:rPr sz="11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очном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приеме зафиксировано</a:t>
            </a:r>
            <a:r>
              <a:rPr sz="11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систолическое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</a:t>
            </a:r>
            <a:r>
              <a:rPr sz="11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140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 рт.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</a:t>
            </a:r>
            <a:r>
              <a:rPr sz="11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и/или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диастолическое</a:t>
            </a:r>
            <a:r>
              <a:rPr sz="11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90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  <a:r>
              <a:rPr sz="11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рт.</a:t>
            </a:r>
            <a:r>
              <a:rPr sz="11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ст.)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0495" indent="-137795">
              <a:lnSpc>
                <a:spcPts val="1215"/>
              </a:lnSpc>
              <a:buAutoNum type="arabicPeriod"/>
              <a:tabLst>
                <a:tab pos="150495" algn="l"/>
              </a:tabLst>
            </a:pPr>
            <a:r>
              <a:rPr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Коморбидный</a:t>
            </a:r>
            <a:r>
              <a:rPr sz="11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</a:t>
            </a:r>
            <a:endParaRPr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16950" y="696624"/>
            <a:ext cx="10242550" cy="227626"/>
          </a:xfrm>
          <a:prstGeom prst="rect">
            <a:avLst/>
          </a:prstGeom>
          <a:solidFill>
            <a:srgbClr val="E1EFD9"/>
          </a:solidFill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</a:t>
            </a:r>
            <a:r>
              <a:rPr sz="1400" b="1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sz="14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3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</a:t>
            </a:r>
            <a:r>
              <a:rPr sz="14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(ДН)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sz="1400" b="1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sz="1400" b="1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.2026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14.02</a:t>
            </a:r>
            <a:r>
              <a:rPr lang="ru-RU"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.2026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43398" y="1578102"/>
            <a:ext cx="2576195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пациентов: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153898" y="2990595"/>
          <a:ext cx="11809729" cy="791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1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3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0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</a:t>
                      </a:r>
                      <a:r>
                        <a:rPr sz="12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услуга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оплаты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случая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b="1" u="sng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  <a:r>
                        <a:rPr sz="1200" b="1" u="sng" spc="-3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200" b="1" u="sng" spc="-4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оплату</a:t>
                      </a:r>
                      <a:r>
                        <a:rPr sz="1200" b="1" u="sng" spc="-6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одного</a:t>
                      </a:r>
                      <a:r>
                        <a:rPr sz="1200" b="1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u="sng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месяца</a:t>
                      </a:r>
                      <a:r>
                        <a:rPr sz="1200" b="1" u="sng" spc="-3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u="sng" spc="-2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</a:t>
                      </a:r>
                      <a:r>
                        <a:rPr sz="12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Кдиф),</a:t>
                      </a:r>
                      <a:r>
                        <a:rPr sz="1200" b="1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</a:t>
                      </a:r>
                      <a:endParaRPr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месяцев</a:t>
                      </a:r>
                      <a:r>
                        <a:rPr sz="1200" spc="-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нахождения</a:t>
                      </a: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ДН,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среднем</a:t>
                      </a: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75"/>
                        </a:lnSpc>
                      </a:pP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Утвержденный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270" algn="ctr">
                        <a:lnSpc>
                          <a:spcPts val="1405"/>
                        </a:lnSpc>
                      </a:pP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НФЗ,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A02.12.002.002 «ДН за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показателями</a:t>
                      </a:r>
                      <a:r>
                        <a:rPr sz="1200" spc="1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артериального</a:t>
                      </a:r>
                      <a:r>
                        <a:rPr sz="1200" spc="-3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давления»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265,58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3,6299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964,0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ts val="1375"/>
                        </a:lnSpc>
                      </a:pP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A09.05.023.002</a:t>
                      </a:r>
                      <a:r>
                        <a:rPr sz="1200" spc="-2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«ДН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sz="1200" spc="-3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показателями </a:t>
                      </a:r>
                      <a:r>
                        <a:rPr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</a:t>
                      </a:r>
                      <a:r>
                        <a:rPr sz="1200" spc="-4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глюкозы</a:t>
                      </a:r>
                      <a:r>
                        <a:rPr sz="1200" spc="-25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2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крови»</a:t>
                      </a:r>
                      <a:endParaRPr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0"/>
                        </a:lnSpc>
                      </a:pPr>
                      <a:r>
                        <a:rPr sz="14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304,31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1EFD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80"/>
                        </a:lnSpc>
                      </a:pPr>
                      <a:r>
                        <a:rPr sz="14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12,0000</a:t>
                      </a:r>
                      <a:endParaRPr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580"/>
                        </a:lnSpc>
                      </a:pPr>
                      <a:r>
                        <a:rPr sz="1400" spc="-1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3651,7</a:t>
                      </a:r>
                      <a:endParaRPr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" name="object 21"/>
          <p:cNvSpPr txBox="1"/>
          <p:nvPr/>
        </p:nvSpPr>
        <p:spPr>
          <a:xfrm>
            <a:off x="165607" y="4106926"/>
            <a:ext cx="11707495" cy="1459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27355" indent="17589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188595" algn="l"/>
              </a:tabLst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предъявляется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оплате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МО, к</a:t>
            </a:r>
            <a:r>
              <a:rPr sz="14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прикреплено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застрахованное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лицо,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МО,</a:t>
            </a:r>
            <a:r>
              <a:rPr sz="1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проводившей случай диспансерного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наблюдения,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</a:t>
            </a: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400" b="1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целесообразности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ДН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8595" indent="-17589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88595" algn="l"/>
              </a:tabLst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передаются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объеме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85%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</a:t>
            </a:r>
            <a:r>
              <a:rPr sz="1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раза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</a:t>
            </a: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</a:t>
            </a:r>
            <a:r>
              <a:rPr sz="14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277495">
              <a:lnSpc>
                <a:spcPct val="100000"/>
              </a:lnSpc>
              <a:spcBef>
                <a:spcPts val="20"/>
              </a:spcBef>
            </a:pP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контроля</a:t>
            </a:r>
            <a:r>
              <a:rPr sz="1200" i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sz="120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  <a:r>
              <a:rPr sz="12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12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ТФОМС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i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доступа</a:t>
            </a:r>
            <a:r>
              <a:rPr sz="1200" i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200" i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информационной</a:t>
            </a:r>
            <a:r>
              <a:rPr sz="1200" i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системе,</a:t>
            </a:r>
            <a:r>
              <a:rPr sz="1200" i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предназначенной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i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централизованного</a:t>
            </a:r>
            <a:r>
              <a:rPr sz="1200" i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сбора</a:t>
            </a:r>
            <a:r>
              <a:rPr sz="1200" i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мониторируемых показателях</a:t>
            </a:r>
            <a:r>
              <a:rPr sz="1200" i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sz="1200" i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</a:t>
            </a:r>
            <a:r>
              <a:rPr sz="1200" i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глюкозы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крови,</a:t>
            </a:r>
            <a:r>
              <a:rPr sz="1200" i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</a:t>
            </a:r>
            <a:r>
              <a:rPr sz="12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</a:t>
            </a:r>
            <a:r>
              <a:rPr sz="1200" i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2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детальным</a:t>
            </a:r>
            <a:r>
              <a:rPr sz="12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сведениям</a:t>
            </a:r>
            <a:r>
              <a:rPr sz="12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200" i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дате</a:t>
            </a:r>
            <a:r>
              <a:rPr sz="1200" i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r>
              <a:rPr sz="12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r>
              <a:rPr sz="1200" i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переданного</a:t>
            </a:r>
            <a:r>
              <a:rPr sz="1200" i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64515" indent="175895">
              <a:lnSpc>
                <a:spcPts val="1680"/>
              </a:lnSpc>
              <a:spcBef>
                <a:spcPts val="35"/>
              </a:spcBef>
              <a:buAutoNum type="arabicPeriod" startAt="3"/>
              <a:tabLst>
                <a:tab pos="188595" algn="l"/>
              </a:tabLst>
            </a:pP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оформленного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подписанного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лечащим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врачом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«Протокола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</a:t>
            </a:r>
            <a:r>
              <a:rPr sz="14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</a:t>
            </a:r>
            <a:r>
              <a:rPr sz="1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sz="1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4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состоянием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</a:t>
            </a:r>
            <a:r>
              <a:rPr sz="1400" b="1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артериальной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гипертензией</a:t>
            </a:r>
            <a:r>
              <a:rPr sz="14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14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сахарным</a:t>
            </a:r>
            <a:r>
              <a:rPr sz="1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диабетом»</a:t>
            </a:r>
            <a:r>
              <a:rPr sz="14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(СЭМД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262)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0248" y="5581993"/>
            <a:ext cx="5864225" cy="1114921"/>
          </a:xfrm>
          <a:prstGeom prst="rect">
            <a:avLst/>
          </a:prstGeom>
          <a:solidFill>
            <a:srgbClr val="E1EFD9"/>
          </a:solidFill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370"/>
              </a:lnSpc>
            </a:pP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Включено</a:t>
            </a:r>
            <a:r>
              <a:rPr sz="12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тариф: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820" indent="-83820" algn="ctr">
              <a:lnSpc>
                <a:spcPts val="1130"/>
              </a:lnSpc>
              <a:buChar char="-"/>
              <a:tabLst>
                <a:tab pos="83820" algn="l"/>
              </a:tabLst>
            </a:pP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оплату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</a:t>
            </a:r>
            <a:r>
              <a:rPr sz="1200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персонала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МО,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осуществляющей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ДН,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135"/>
              </a:lnSpc>
            </a:pP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проведением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т.ч.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r>
              <a:rPr sz="120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пациентом)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750" marR="27305" lvl="1" indent="85090" algn="ctr">
              <a:lnSpc>
                <a:spcPct val="90000"/>
              </a:lnSpc>
              <a:spcBef>
                <a:spcPts val="65"/>
              </a:spcBef>
              <a:buChar char="-"/>
              <a:tabLst>
                <a:tab pos="116839" algn="l"/>
              </a:tabLst>
            </a:pPr>
            <a:r>
              <a:rPr sz="12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расходы,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эксплуатацией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информационной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системы,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предназначенной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централизованного</a:t>
            </a:r>
            <a:r>
              <a:rPr sz="12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сбора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мониторируемых </a:t>
            </a:r>
            <a:r>
              <a:rPr sz="12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показателях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4455" lvl="1" indent="-84455" algn="ctr">
              <a:lnSpc>
                <a:spcPts val="1130"/>
              </a:lnSpc>
              <a:buChar char="-"/>
              <a:tabLst>
                <a:tab pos="84455" algn="l"/>
              </a:tabLst>
            </a:pPr>
            <a:r>
              <a:rPr sz="12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тонометров,</a:t>
            </a:r>
            <a:r>
              <a:rPr sz="1200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находящихся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балансе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68009" y="5578728"/>
            <a:ext cx="5866130" cy="1193404"/>
          </a:xfrm>
          <a:prstGeom prst="rect">
            <a:avLst/>
          </a:prstGeom>
          <a:solidFill>
            <a:srgbClr val="F8CAAC"/>
          </a:solidFill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370"/>
              </a:lnSpc>
            </a:pP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12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включено</a:t>
            </a:r>
            <a:r>
              <a:rPr sz="12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тариф: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0504" marR="225425" algn="ctr">
              <a:lnSpc>
                <a:spcPts val="1130"/>
              </a:lnSpc>
              <a:spcBef>
                <a:spcPts val="80"/>
              </a:spcBef>
            </a:pPr>
            <a:r>
              <a:rPr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пациента,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находящегося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ДН,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лечащим</a:t>
            </a:r>
            <a:r>
              <a:rPr sz="12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врачом</a:t>
            </a:r>
            <a:r>
              <a:rPr sz="12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целях</a:t>
            </a:r>
            <a:r>
              <a:rPr sz="12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назначенной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пациенту</a:t>
            </a:r>
            <a:r>
              <a:rPr sz="1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терапии</a:t>
            </a:r>
            <a:r>
              <a:rPr sz="1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и/или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</a:t>
            </a:r>
            <a:r>
              <a:rPr sz="1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</a:t>
            </a:r>
            <a:r>
              <a:rPr sz="100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spc="-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оплате</a:t>
            </a:r>
            <a:r>
              <a:rPr lang="ru-RU" sz="10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000" i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рамках </a:t>
            </a:r>
            <a:r>
              <a:rPr sz="1000" i="1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комплексного</a:t>
            </a:r>
            <a:r>
              <a:rPr sz="1000" i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</a:t>
            </a:r>
            <a:r>
              <a:rPr sz="100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000" i="1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диспансерному</a:t>
            </a:r>
            <a:r>
              <a:rPr sz="100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i="1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наблюдению)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4455" indent="-84455" algn="ctr">
              <a:lnSpc>
                <a:spcPts val="1130"/>
              </a:lnSpc>
              <a:buChar char="-"/>
              <a:tabLst>
                <a:tab pos="84455" algn="l"/>
              </a:tabLst>
            </a:pPr>
            <a:r>
              <a:rPr sz="12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sz="1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медицинскими</a:t>
            </a:r>
            <a:r>
              <a:rPr sz="12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изделиями</a:t>
            </a:r>
            <a:r>
              <a:rPr sz="1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т.ч.</a:t>
            </a:r>
            <a:r>
              <a:rPr sz="12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аренда</a:t>
            </a:r>
            <a:r>
              <a:rPr sz="1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амортизация)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530" marR="42545" indent="84455" algn="ctr">
              <a:lnSpc>
                <a:spcPts val="1130"/>
              </a:lnSpc>
              <a:spcBef>
                <a:spcPts val="85"/>
              </a:spcBef>
              <a:buChar char="-"/>
              <a:tabLst>
                <a:tab pos="133985" algn="l"/>
              </a:tabLst>
            </a:pPr>
            <a:r>
              <a:rPr sz="12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</a:t>
            </a:r>
            <a:r>
              <a:rPr sz="12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</a:t>
            </a:r>
            <a:r>
              <a:rPr sz="12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</a:t>
            </a:r>
            <a:r>
              <a:rPr sz="12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sz="1200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  <a:r>
              <a:rPr sz="12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</a:t>
            </a:r>
            <a:r>
              <a:rPr sz="12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врачебных </a:t>
            </a:r>
            <a:r>
              <a:rPr sz="12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bject 3"/>
          <p:cNvSpPr txBox="1"/>
          <p:nvPr/>
        </p:nvSpPr>
        <p:spPr>
          <a:xfrm>
            <a:off x="11896725" y="0"/>
            <a:ext cx="2952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b="1" spc="-135" dirty="0">
                <a:solidFill>
                  <a:srgbClr val="2C42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2041</TotalTime>
  <Pages>0</Pages>
  <Words>4180</Words>
  <Characters>0</Characters>
  <Application>Microsoft Office PowerPoint</Application>
  <DocSecurity>0</DocSecurity>
  <PresentationFormat>Широкоэкранный</PresentationFormat>
  <Lines>0</Lines>
  <Paragraphs>777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Gill Sans MT</vt:lpstr>
      <vt:lpstr>Tahoma</vt:lpstr>
      <vt:lpstr>Times New Roman</vt:lpstr>
      <vt:lpstr>Wingdings</vt:lpstr>
      <vt:lpstr>Галерея</vt:lpstr>
      <vt:lpstr>ПРОЕКТ  ПРОГРАММЫ  ГОСУДАРСТВЕННЫХ ГАРАНТИЙ БЕСПЛАТНОГО ОКАЗАНИЯ ГРАЖДАНАМ  МЕДИЦИНСКОЙ ПОМОЩИ  НА 2026 ГОД</vt:lpstr>
      <vt:lpstr>Презентация PowerPoint</vt:lpstr>
      <vt:lpstr>Структура расходов на оказание медицинской помощи в РФ по ПГГ</vt:lpstr>
      <vt:lpstr>Презентация PowerPoint</vt:lpstr>
      <vt:lpstr>Презентация PowerPoint</vt:lpstr>
      <vt:lpstr>Нормативы финансовых затрат на единицу объема  и нормативы объема медицинской помощи</vt:lpstr>
      <vt:lpstr>Презентация PowerPoint</vt:lpstr>
      <vt:lpstr>Новеллы оказания медицинской помощи  в амбулаторных условиях в 2026 году</vt:lpstr>
      <vt:lpstr>Дистанционный мониторинг за состоянием здоровья пациентов  с сахарным диабетом и артериальной гипертензией</vt:lpstr>
      <vt:lpstr>Школы для больных с хроническими неинфекционными заболеваниями</vt:lpstr>
      <vt:lpstr>Норматив финансовых затрат центров здоровья взрослого населения</vt:lpstr>
      <vt:lpstr>Нормативы финансовых затрат на единицу объема  и нормативы объема медицинской помощи</vt:lpstr>
      <vt:lpstr>Нормативы объема и норматива финансовых затрат по диагностике и лечению хронического вирусного гепатита С  (норматив для МО 10 262 случаев лечения)</vt:lpstr>
      <vt:lpstr>Нормативы финансовых затрат на единицу объема  и нормативы объема медицинской помощи</vt:lpstr>
      <vt:lpstr>Нормативы финансовых затрат на единицу объема  и нормативы объема медицинской помощи</vt:lpstr>
      <vt:lpstr>Нормативы финансовых затрат на единицу объема  и нормативы объема медицинской помощи</vt:lpstr>
      <vt:lpstr>Новеллы оказания специализированной медицинской помощи  </vt:lpstr>
      <vt:lpstr>Установление контроля за проведением МГИ при проведении химиотерапии отдельными таргетными препаратами</vt:lpstr>
      <vt:lpstr>ВНИМАНИЕ К УЧАСТНИКАМ СВО! </vt:lpstr>
      <vt:lpstr>ВНИМАНИЕ!!!!!! Впервые В пгг</vt:lpstr>
      <vt:lpstr>ВНИМАНИЕ!!!!!!! ВПЕРВЫЕ в ПГГ</vt:lpstr>
      <vt:lpstr>Благодарю за внимание</vt:lpstr>
    </vt:vector>
  </TitlesOfParts>
  <Manager/>
  <Company/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Презентация, УФА</dc:title>
  <dc:subject/>
  <dc:creator>dKirdyanova@ffoms.gov.ru</dc:creator>
  <cp:keywords/>
  <dc:description/>
  <cp:lastModifiedBy>Konf15</cp:lastModifiedBy>
  <cp:revision>83</cp:revision>
  <cp:lastPrinted>2025-11-27T17:42:58Z</cp:lastPrinted>
  <dcterms:created xsi:type="dcterms:W3CDTF">2025-11-25T08:06:36Z</dcterms:created>
  <dcterms:modified xsi:type="dcterms:W3CDTF">2025-11-28T06:07:24Z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2025-11-20T00:00:00Z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2025-11-25T00:00:00Z</vt:filetime>
  </property>
  <property fmtid="{D5CDD505-2E9C-101B-9397-08002B2CF9AE}" pid="5" name="Producer">
    <vt:lpwstr>Microsoft® PowerPoint® 2019</vt:lpwstr>
  </property>
</Properties>
</file>